
<file path=[Content_Types].xml><?xml version="1.0" encoding="utf-8"?>
<Types xmlns="http://schemas.openxmlformats.org/package/2006/content-types">
  <Default Extension="png" ContentType="image/png"/>
  <Default Extension="tiff" ContentType="image/tif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3"/>
    <p:sldId id="257" r:id="rId4"/>
    <p:sldId id="291" r:id="rId5"/>
    <p:sldId id="292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359" r:id="rId27"/>
    <p:sldId id="325" r:id="rId28"/>
    <p:sldId id="279" r:id="rId29"/>
    <p:sldId id="345" r:id="rId30"/>
    <p:sldId id="280" r:id="rId31"/>
    <p:sldId id="281" r:id="rId33"/>
    <p:sldId id="282" r:id="rId34"/>
    <p:sldId id="283" r:id="rId35"/>
    <p:sldId id="284" r:id="rId36"/>
    <p:sldId id="285" r:id="rId37"/>
    <p:sldId id="286" r:id="rId38"/>
    <p:sldId id="338" r:id="rId39"/>
    <p:sldId id="339" r:id="rId40"/>
    <p:sldId id="287" r:id="rId41"/>
    <p:sldId id="288" r:id="rId42"/>
    <p:sldId id="289" r:id="rId43"/>
    <p:sldId id="290" r:id="rId4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C51D"/>
    <a:srgbClr val="C0B0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51ADE6A-740E-44AE-83CC-AE7238B6C88D}" styleName="">
    <a:wholeTbl>
      <a:tcTxStyle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Style>
        <a:tcBdr/>
        <a:fill>
          <a:solidFill>
            <a:srgbClr val="E9EFF7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4C3C2611-4C71-4FC5-86AE-919BDF0F9419}" styleName="">
    <a:wholeTbl>
      <a:tcTxStyle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Style>
        <a:tcBdr/>
        <a:fill>
          <a:solidFill>
            <a:srgbClr val="E9EFF7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9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28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7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6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7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</a:p>
        </p:txBody>
      </p:sp>
      <p:sp>
        <p:nvSpPr>
          <p:cNvPr id="4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71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185" indent="-260985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2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81" name="图片占位符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/>
        </p:txBody>
      </p:sp>
      <p:sp>
        <p:nvSpPr>
          <p:cNvPr id="8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40" marR="0" indent="-32004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9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45.jpeg"/><Relationship Id="rId2" Type="http://schemas.openxmlformats.org/officeDocument/2006/relationships/image" Target="../media/image6.jpeg"/><Relationship Id="rId1" Type="http://schemas.openxmlformats.org/officeDocument/2006/relationships/image" Target="../media/image1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管理台演示：SpringCloud服务路由"/>
          <p:cNvSpPr txBox="1">
            <a:spLocks noGrp="1"/>
          </p:cNvSpPr>
          <p:nvPr>
            <p:ph type="title"/>
          </p:nvPr>
        </p:nvSpPr>
        <p:spPr>
          <a:xfrm>
            <a:off x="324652" y="89330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管理台演示：SpringCloud服务路由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140" name="微服务…"/>
          <p:cNvSpPr/>
          <p:nvPr/>
        </p:nvSpPr>
        <p:spPr>
          <a:xfrm>
            <a:off x="127000" y="1524000"/>
            <a:ext cx="663618" cy="3812398"/>
          </a:xfrm>
          <a:prstGeom prst="rect">
            <a:avLst/>
          </a:prstGeom>
          <a:solidFill>
            <a:srgbClr val="645FE7"/>
          </a:solidFill>
          <a:ln w="6350">
            <a:solidFill>
              <a:schemeClr val="accent5"/>
            </a:solidFill>
            <a:miter/>
          </a:ln>
        </p:spPr>
        <p:txBody>
          <a:bodyPr lIns="0" tIns="0" rIns="0" bIns="0"/>
          <a:lstStyle/>
          <a:p>
            <a:pPr algn="ctr">
              <a:defRPr sz="3000" b="1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 algn="ctr">
              <a:defRPr sz="3000" b="1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微服务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 algn="ctr">
              <a:defRPr sz="3000" b="1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网关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142" name="网关具有统一的域名…"/>
          <p:cNvSpPr txBox="1">
            <a:spLocks noGrp="1"/>
          </p:cNvSpPr>
          <p:nvPr>
            <p:ph type="body" sz="quarter" idx="1"/>
          </p:nvPr>
        </p:nvSpPr>
        <p:spPr>
          <a:xfrm>
            <a:off x="9096939" y="1574283"/>
            <a:ext cx="2972685" cy="4420151"/>
          </a:xfrm>
          <a:prstGeom prst="rect">
            <a:avLst/>
          </a:prstGeom>
        </p:spPr>
        <p:txBody>
          <a:bodyPr/>
          <a:lstStyle/>
          <a:p>
            <a:pPr marL="196850" indent="-196850" defTabSz="786130">
              <a:spcBef>
                <a:spcPts val="800"/>
              </a:spcBef>
              <a:defRPr sz="189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网关具有统一的域名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 marL="196850" indent="-196850" defTabSz="786130">
              <a:spcBef>
                <a:spcPts val="800"/>
              </a:spcBef>
              <a:defRPr sz="189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通过调用前缀路由到不同服务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 marL="196850" indent="-196850" defTabSz="786130">
              <a:spcBef>
                <a:spcPts val="800"/>
              </a:spcBef>
              <a:defRPr sz="189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路由类型可以是SpringCloud、Dubbo、GRPC、直接路由等等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 marL="196850" indent="-196850" defTabSz="786130">
              <a:spcBef>
                <a:spcPts val="800"/>
              </a:spcBef>
              <a:defRPr sz="189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这里配置的是路由到一个叫UUS-UUS的SpringCloud微服务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 marL="196850" indent="-196850" defTabSz="786130">
              <a:spcBef>
                <a:spcPts val="800"/>
              </a:spcBef>
              <a:defRPr sz="189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Spring Cloud路由采用客户端负载均衡，性能也会更好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3485" y="1336675"/>
            <a:ext cx="7621200" cy="440415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管理台演示：用户鉴权"/>
          <p:cNvSpPr txBox="1">
            <a:spLocks noGrp="1"/>
          </p:cNvSpPr>
          <p:nvPr>
            <p:ph type="title"/>
          </p:nvPr>
        </p:nvSpPr>
        <p:spPr>
          <a:xfrm>
            <a:off x="324652" y="89330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管理台演示：用户鉴权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145" name="微服务…"/>
          <p:cNvSpPr/>
          <p:nvPr/>
        </p:nvSpPr>
        <p:spPr>
          <a:xfrm>
            <a:off x="127000" y="1524000"/>
            <a:ext cx="663618" cy="3812398"/>
          </a:xfrm>
          <a:prstGeom prst="rect">
            <a:avLst/>
          </a:prstGeom>
          <a:solidFill>
            <a:srgbClr val="645FE7"/>
          </a:solidFill>
          <a:ln w="6350">
            <a:solidFill>
              <a:schemeClr val="accent5"/>
            </a:solidFill>
            <a:miter/>
          </a:ln>
        </p:spPr>
        <p:txBody>
          <a:bodyPr lIns="0" tIns="0" rIns="0" bIns="0"/>
          <a:lstStyle/>
          <a:p>
            <a:pPr algn="ctr">
              <a:defRPr sz="3000" b="1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 algn="ctr">
              <a:defRPr sz="3000" b="1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微服务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 algn="ctr">
              <a:defRPr sz="3000" b="1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网关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146" name="API可以开启不同方式的鉴权…"/>
          <p:cNvSpPr txBox="1">
            <a:spLocks noGrp="1"/>
          </p:cNvSpPr>
          <p:nvPr>
            <p:ph type="body" sz="quarter" idx="1"/>
          </p:nvPr>
        </p:nvSpPr>
        <p:spPr>
          <a:xfrm>
            <a:off x="9096939" y="1574283"/>
            <a:ext cx="2972685" cy="4420151"/>
          </a:xfrm>
          <a:prstGeom prst="rect">
            <a:avLst/>
          </a:prstGeom>
        </p:spPr>
        <p:txBody>
          <a:bodyPr/>
          <a:lstStyle/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API可以开启不同方式的鉴权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这里演示的是JWT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API配置面板还可以配置限流、跨域、自定义头等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pic>
        <p:nvPicPr>
          <p:cNvPr id="147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0" y="1270000"/>
            <a:ext cx="7620000" cy="476308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8" name="矩形"/>
          <p:cNvSpPr/>
          <p:nvPr/>
        </p:nvSpPr>
        <p:spPr>
          <a:xfrm>
            <a:off x="3607952" y="2657644"/>
            <a:ext cx="3949000" cy="1542712"/>
          </a:xfrm>
          <a:prstGeom prst="rect">
            <a:avLst/>
          </a:prstGeom>
          <a:ln w="12700">
            <a:solidFill>
              <a:schemeClr val="accent1"/>
            </a:solidFill>
            <a:miter/>
          </a:ln>
        </p:spPr>
        <p:txBody>
          <a:bodyPr lIns="0" tIns="0" rIns="0" bIns="0"/>
          <a:lstStyle/>
          <a:p>
            <a:endParaRPr>
              <a:latin typeface="苹方-简" panose="020B0400000000000000" charset="-122"/>
              <a:ea typeface="苹方-简" panose="020B0400000000000000" charset="-122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管理台演示：签名插件"/>
          <p:cNvSpPr txBox="1">
            <a:spLocks noGrp="1"/>
          </p:cNvSpPr>
          <p:nvPr>
            <p:ph type="title"/>
          </p:nvPr>
        </p:nvSpPr>
        <p:spPr>
          <a:xfrm>
            <a:off x="324652" y="89330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管理台演示：签名插件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151" name="微服务…"/>
          <p:cNvSpPr/>
          <p:nvPr/>
        </p:nvSpPr>
        <p:spPr>
          <a:xfrm>
            <a:off x="127000" y="1524000"/>
            <a:ext cx="663618" cy="3812398"/>
          </a:xfrm>
          <a:prstGeom prst="rect">
            <a:avLst/>
          </a:prstGeom>
          <a:solidFill>
            <a:srgbClr val="645FE7"/>
          </a:solidFill>
          <a:ln w="6350">
            <a:solidFill>
              <a:schemeClr val="accent5"/>
            </a:solidFill>
            <a:miter/>
          </a:ln>
        </p:spPr>
        <p:txBody>
          <a:bodyPr lIns="0" tIns="0" rIns="0" bIns="0"/>
          <a:lstStyle/>
          <a:p>
            <a:pPr algn="ctr">
              <a:defRPr sz="3000" b="1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 algn="ctr">
              <a:defRPr sz="3000" b="1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微服务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 algn="ctr">
              <a:defRPr sz="3000" b="1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网关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pic>
        <p:nvPicPr>
          <p:cNvPr id="152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0" y="1270000"/>
            <a:ext cx="7620000" cy="476308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3" name="一个API可以有多个Endpoint…"/>
          <p:cNvSpPr txBox="1">
            <a:spLocks noGrp="1"/>
          </p:cNvSpPr>
          <p:nvPr>
            <p:ph type="body" sz="quarter" idx="1"/>
          </p:nvPr>
        </p:nvSpPr>
        <p:spPr>
          <a:xfrm>
            <a:off x="9096939" y="1574283"/>
            <a:ext cx="2972685" cy="4420151"/>
          </a:xfrm>
          <a:prstGeom prst="rect">
            <a:avLst/>
          </a:prstGeom>
        </p:spPr>
        <p:txBody>
          <a:bodyPr/>
          <a:lstStyle/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一个API可以有多个Endpoint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通配的规则优先级最低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Endpoint上可以根据需要启用各种插件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这里可以看到签名验证插件的配置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154" name="矩形"/>
          <p:cNvSpPr/>
          <p:nvPr/>
        </p:nvSpPr>
        <p:spPr>
          <a:xfrm>
            <a:off x="4587497" y="3150054"/>
            <a:ext cx="2274324" cy="557892"/>
          </a:xfrm>
          <a:prstGeom prst="rect">
            <a:avLst/>
          </a:prstGeom>
          <a:ln w="12700">
            <a:solidFill>
              <a:schemeClr val="accent1"/>
            </a:solidFill>
            <a:miter/>
          </a:ln>
        </p:spPr>
        <p:txBody>
          <a:bodyPr lIns="0" tIns="0" rIns="0" bIns="0"/>
          <a:lstStyle/>
          <a:p>
            <a:endParaRPr>
              <a:latin typeface="苹方-简" panose="020B0400000000000000" charset="-122"/>
              <a:ea typeface="苹方-简" panose="020B0400000000000000" charset="-122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管理台演示：各种插件"/>
          <p:cNvSpPr txBox="1">
            <a:spLocks noGrp="1"/>
          </p:cNvSpPr>
          <p:nvPr>
            <p:ph type="title"/>
          </p:nvPr>
        </p:nvSpPr>
        <p:spPr>
          <a:xfrm>
            <a:off x="324652" y="89330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管理台演示：各种插件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157" name="微服务…"/>
          <p:cNvSpPr/>
          <p:nvPr/>
        </p:nvSpPr>
        <p:spPr>
          <a:xfrm>
            <a:off x="127000" y="1524000"/>
            <a:ext cx="663618" cy="3812398"/>
          </a:xfrm>
          <a:prstGeom prst="rect">
            <a:avLst/>
          </a:prstGeom>
          <a:solidFill>
            <a:srgbClr val="645FE7"/>
          </a:solidFill>
          <a:ln w="6350">
            <a:solidFill>
              <a:schemeClr val="accent5"/>
            </a:solidFill>
            <a:miter/>
          </a:ln>
        </p:spPr>
        <p:txBody>
          <a:bodyPr lIns="0" tIns="0" rIns="0" bIns="0"/>
          <a:lstStyle/>
          <a:p>
            <a:pPr algn="ctr">
              <a:defRPr sz="3000" b="1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 algn="ctr">
              <a:defRPr sz="3000" b="1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微服务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 algn="ctr">
              <a:defRPr sz="3000" b="1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网关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158" name="这里演示的是脚本插件…"/>
          <p:cNvSpPr txBox="1">
            <a:spLocks noGrp="1"/>
          </p:cNvSpPr>
          <p:nvPr>
            <p:ph type="body" sz="quarter" idx="1"/>
          </p:nvPr>
        </p:nvSpPr>
        <p:spPr>
          <a:xfrm>
            <a:off x="8981466" y="1535792"/>
            <a:ext cx="2972685" cy="4420151"/>
          </a:xfrm>
          <a:prstGeom prst="rect">
            <a:avLst/>
          </a:prstGeom>
        </p:spPr>
        <p:txBody>
          <a:bodyPr/>
          <a:lstStyle/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这里演示的是脚本插件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还可以看到，这边做了报文检验、查询聚合、URL重写、数据缓存、数据Mock等等实用插件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159" name="矩形"/>
          <p:cNvSpPr/>
          <p:nvPr/>
        </p:nvSpPr>
        <p:spPr>
          <a:xfrm>
            <a:off x="4587497" y="3150054"/>
            <a:ext cx="2274324" cy="557892"/>
          </a:xfrm>
          <a:prstGeom prst="rect">
            <a:avLst/>
          </a:prstGeom>
          <a:ln w="12700">
            <a:solidFill>
              <a:schemeClr val="accent1"/>
            </a:solidFill>
            <a:miter/>
          </a:ln>
        </p:spPr>
        <p:txBody>
          <a:bodyPr lIns="0" tIns="0" rIns="0" bIns="0"/>
          <a:lstStyle/>
          <a:p>
            <a:endParaRPr>
              <a:latin typeface="苹方-简" panose="020B0400000000000000" charset="-122"/>
              <a:ea typeface="苹方-简" panose="020B0400000000000000" charset="-122"/>
            </a:endParaRPr>
          </a:p>
        </p:txBody>
      </p:sp>
      <p:pic>
        <p:nvPicPr>
          <p:cNvPr id="160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971" y="1318314"/>
            <a:ext cx="7620001" cy="441231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微服务网关实现"/>
          <p:cNvSpPr txBox="1">
            <a:spLocks noGrp="1"/>
          </p:cNvSpPr>
          <p:nvPr>
            <p:ph type="title"/>
          </p:nvPr>
        </p:nvSpPr>
        <p:spPr>
          <a:xfrm>
            <a:off x="324652" y="89330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微服务网关实现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163" name="微服务…"/>
          <p:cNvSpPr/>
          <p:nvPr/>
        </p:nvSpPr>
        <p:spPr>
          <a:xfrm>
            <a:off x="127000" y="1529151"/>
            <a:ext cx="663618" cy="3812398"/>
          </a:xfrm>
          <a:prstGeom prst="rect">
            <a:avLst/>
          </a:prstGeom>
          <a:solidFill>
            <a:srgbClr val="645FE7"/>
          </a:solidFill>
          <a:ln w="6350">
            <a:solidFill>
              <a:schemeClr val="accent5"/>
            </a:solidFill>
            <a:miter/>
          </a:ln>
        </p:spPr>
        <p:txBody>
          <a:bodyPr lIns="0" tIns="0" rIns="0" bIns="0"/>
          <a:lstStyle/>
          <a:p>
            <a:pPr algn="ctr">
              <a:defRPr sz="3000" b="1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 algn="ctr">
              <a:defRPr sz="3000" b="1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微服务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 algn="ctr">
              <a:defRPr sz="3000" b="1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网关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164" name="基于开源的代理骨架项目LittleProxy（基于Netty）实现…"/>
          <p:cNvSpPr txBox="1">
            <a:spLocks noGrp="1"/>
          </p:cNvSpPr>
          <p:nvPr>
            <p:ph type="body" sz="quarter" idx="1"/>
          </p:nvPr>
        </p:nvSpPr>
        <p:spPr>
          <a:xfrm>
            <a:off x="8584565" y="1172845"/>
            <a:ext cx="3405505" cy="435737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68910" indent="-168910" defTabSz="676275">
              <a:lnSpc>
                <a:spcPct val="100000"/>
              </a:lnSpc>
              <a:spcBef>
                <a:spcPts val="700"/>
              </a:spcBef>
              <a:defRPr sz="1405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sz="1600" b="0">
                <a:latin typeface="苹方-简" panose="020B0400000000000000" charset="-122"/>
                <a:ea typeface="苹方-简" panose="020B0400000000000000" charset="-122"/>
              </a:rPr>
              <a:t>基于开源的代理骨架项目LittleProxy（基于Netty）实现</a:t>
            </a:r>
            <a:endParaRPr sz="1600" b="0">
              <a:latin typeface="苹方-简" panose="020B0400000000000000" charset="-122"/>
              <a:ea typeface="苹方-简" panose="020B0400000000000000" charset="-122"/>
            </a:endParaRPr>
          </a:p>
          <a:p>
            <a:pPr marL="168910" indent="-168910" defTabSz="676275">
              <a:lnSpc>
                <a:spcPct val="100000"/>
              </a:lnSpc>
              <a:spcBef>
                <a:spcPts val="700"/>
              </a:spcBef>
              <a:defRPr sz="1405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sz="1600" b="0">
                <a:latin typeface="苹方-简" panose="020B0400000000000000" charset="-122"/>
                <a:ea typeface="苹方-简" panose="020B0400000000000000" charset="-122"/>
              </a:rPr>
              <a:t>2大核心组件Client2Proxy &amp; Proxy2Server</a:t>
            </a:r>
            <a:endParaRPr sz="1600" b="0">
              <a:latin typeface="苹方-简" panose="020B0400000000000000" charset="-122"/>
              <a:ea typeface="苹方-简" panose="020B0400000000000000" charset="-122"/>
            </a:endParaRPr>
          </a:p>
          <a:p>
            <a:pPr marL="168910" indent="-168910" defTabSz="676275">
              <a:lnSpc>
                <a:spcPct val="100000"/>
              </a:lnSpc>
              <a:spcBef>
                <a:spcPts val="700"/>
              </a:spcBef>
              <a:defRPr sz="1405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sz="1600" b="0">
                <a:latin typeface="苹方-简" panose="020B0400000000000000" charset="-122"/>
                <a:ea typeface="苹方-简" panose="020B0400000000000000" charset="-122"/>
              </a:rPr>
              <a:t>公用EventLoop线程，性能最大化</a:t>
            </a:r>
            <a:endParaRPr sz="1600" b="0">
              <a:latin typeface="苹方-简" panose="020B0400000000000000" charset="-122"/>
              <a:ea typeface="苹方-简" panose="020B0400000000000000" charset="-122"/>
            </a:endParaRPr>
          </a:p>
          <a:p>
            <a:pPr marL="168910" indent="-168910" defTabSz="676275">
              <a:lnSpc>
                <a:spcPct val="100000"/>
              </a:lnSpc>
              <a:spcBef>
                <a:spcPts val="700"/>
              </a:spcBef>
              <a:defRPr sz="1405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sz="1600" b="0">
                <a:latin typeface="苹方-简" panose="020B0400000000000000" charset="-122"/>
                <a:ea typeface="苹方-简" panose="020B0400000000000000" charset="-122"/>
              </a:rPr>
              <a:t>多种路由实现</a:t>
            </a:r>
            <a:endParaRPr sz="1600" b="0">
              <a:latin typeface="苹方-简" panose="020B0400000000000000" charset="-122"/>
              <a:ea typeface="苹方-简" panose="020B0400000000000000" charset="-122"/>
            </a:endParaRPr>
          </a:p>
          <a:p>
            <a:pPr marL="168910" indent="-168910" defTabSz="676275">
              <a:lnSpc>
                <a:spcPct val="100000"/>
              </a:lnSpc>
              <a:spcBef>
                <a:spcPts val="700"/>
              </a:spcBef>
              <a:defRPr sz="1405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sz="1600" b="0">
                <a:latin typeface="苹方-简" panose="020B0400000000000000" charset="-122"/>
                <a:ea typeface="苹方-简" panose="020B0400000000000000" charset="-122"/>
              </a:rPr>
              <a:t>2大过滤器链，RequestFilterChain &amp; ResponseFilterChain</a:t>
            </a:r>
            <a:endParaRPr sz="1600" b="0">
              <a:latin typeface="苹方-简" panose="020B0400000000000000" charset="-122"/>
              <a:ea typeface="苹方-简" panose="020B0400000000000000" charset="-122"/>
            </a:endParaRPr>
          </a:p>
          <a:p>
            <a:pPr marL="168910" indent="-168910" defTabSz="676275">
              <a:lnSpc>
                <a:spcPct val="100000"/>
              </a:lnSpc>
              <a:spcBef>
                <a:spcPts val="700"/>
              </a:spcBef>
              <a:defRPr sz="1405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sz="1600" b="0">
                <a:latin typeface="苹方-简" panose="020B0400000000000000" charset="-122"/>
                <a:ea typeface="苹方-简" panose="020B0400000000000000" charset="-122"/>
              </a:rPr>
              <a:t>配置元数据本地缓存，定时从数据库拉取</a:t>
            </a:r>
            <a:endParaRPr sz="1600" b="0">
              <a:latin typeface="苹方-简" panose="020B0400000000000000" charset="-122"/>
              <a:ea typeface="苹方-简" panose="020B0400000000000000" charset="-122"/>
            </a:endParaRPr>
          </a:p>
          <a:p>
            <a:pPr marL="168910" indent="-168910" defTabSz="676275">
              <a:lnSpc>
                <a:spcPct val="100000"/>
              </a:lnSpc>
              <a:spcBef>
                <a:spcPts val="700"/>
              </a:spcBef>
              <a:defRPr sz="1405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sz="1600" b="0">
                <a:latin typeface="苹方-简" panose="020B0400000000000000" charset="-122"/>
                <a:ea typeface="苹方-简" panose="020B0400000000000000" charset="-122"/>
              </a:rPr>
              <a:t>集成统一监控框架和Skywalking Agent</a:t>
            </a:r>
            <a:endParaRPr sz="1600" b="0">
              <a:latin typeface="苹方-简" panose="020B0400000000000000" charset="-122"/>
              <a:ea typeface="苹方-简" panose="020B0400000000000000" charset="-122"/>
            </a:endParaRPr>
          </a:p>
          <a:p>
            <a:pPr marL="168910" indent="-168910" defTabSz="676275">
              <a:lnSpc>
                <a:spcPct val="100000"/>
              </a:lnSpc>
              <a:spcBef>
                <a:spcPts val="700"/>
              </a:spcBef>
              <a:defRPr sz="1405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sz="1600" b="0">
                <a:latin typeface="苹方-简" panose="020B0400000000000000" charset="-122"/>
                <a:ea typeface="苹方-简" panose="020B0400000000000000" charset="-122"/>
              </a:rPr>
              <a:t>在管理端口公开额外的一些辅助端点</a:t>
            </a:r>
            <a:endParaRPr sz="1600" b="0">
              <a:latin typeface="苹方-简" panose="020B0400000000000000" charset="-122"/>
              <a:ea typeface="苹方-简" panose="020B0400000000000000" charset="-122"/>
            </a:endParaRPr>
          </a:p>
          <a:p>
            <a:pPr marL="168910" indent="-168910" defTabSz="676275">
              <a:lnSpc>
                <a:spcPct val="100000"/>
              </a:lnSpc>
              <a:spcBef>
                <a:spcPts val="700"/>
              </a:spcBef>
              <a:defRPr sz="1405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sz="1600" b="0">
                <a:latin typeface="苹方-简" panose="020B0400000000000000" charset="-122"/>
                <a:ea typeface="苹方-简" panose="020B0400000000000000" charset="-122"/>
              </a:rPr>
              <a:t>阿里云 ECS 12C 12GB 压测 QPS≈10万 （Nginx直接访问≈12万）</a:t>
            </a:r>
            <a:endParaRPr sz="1600" b="0">
              <a:latin typeface="苹方-简" panose="020B0400000000000000" charset="-122"/>
              <a:ea typeface="苹方-简" panose="020B0400000000000000" charset="-122"/>
            </a:endParaRPr>
          </a:p>
        </p:txBody>
      </p:sp>
      <p:pic>
        <p:nvPicPr>
          <p:cNvPr id="165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0" y="1489324"/>
            <a:ext cx="7236217" cy="411003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微服务生产就绪"/>
          <p:cNvSpPr/>
          <p:nvPr/>
        </p:nvSpPr>
        <p:spPr>
          <a:xfrm>
            <a:off x="127000" y="1524000"/>
            <a:ext cx="634456" cy="3721430"/>
          </a:xfrm>
          <a:prstGeom prst="rect">
            <a:avLst/>
          </a:prstGeom>
          <a:solidFill>
            <a:srgbClr val="3E83E1"/>
          </a:solidFill>
          <a:ln w="6350">
            <a:solidFill>
              <a:schemeClr val="accent5"/>
            </a:solidFill>
            <a:miter/>
          </a:ln>
        </p:spPr>
        <p:txBody>
          <a:bodyPr lIns="0" tIns="0" rIns="0" bIns="0"/>
          <a:lstStyle>
            <a:lvl1pPr algn="ctr">
              <a:defRPr sz="2800" b="1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微服务生产就绪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168" name="日志"/>
          <p:cNvSpPr/>
          <p:nvPr/>
        </p:nvSpPr>
        <p:spPr>
          <a:xfrm>
            <a:off x="2197387" y="2455185"/>
            <a:ext cx="1209897" cy="13986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3D83E1">
              <a:alpha val="78068"/>
            </a:srgbClr>
          </a:solidFill>
          <a:ln w="12700">
            <a:solidFill>
              <a:schemeClr val="accent1"/>
            </a:solidFill>
            <a:miter/>
          </a:ln>
        </p:spPr>
        <p:txBody>
          <a:bodyPr lIns="0" tIns="0" rIns="0" bIns="0" anchor="ctr"/>
          <a:lstStyle>
            <a:lvl1pPr algn="ctr">
              <a:defRPr b="1"/>
            </a:lvl1pPr>
          </a:lstStyle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日志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169" name="追踪"/>
          <p:cNvSpPr/>
          <p:nvPr/>
        </p:nvSpPr>
        <p:spPr>
          <a:xfrm>
            <a:off x="3443453" y="2455185"/>
            <a:ext cx="1209897" cy="13986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3D83E1">
              <a:alpha val="78068"/>
            </a:srgbClr>
          </a:solidFill>
          <a:ln w="12700">
            <a:solidFill>
              <a:schemeClr val="accent1"/>
            </a:solidFill>
            <a:miter/>
          </a:ln>
        </p:spPr>
        <p:txBody>
          <a:bodyPr lIns="0" tIns="0" rIns="0" bIns="0" anchor="ctr"/>
          <a:lstStyle>
            <a:lvl1pPr algn="ctr">
              <a:defRPr b="1"/>
            </a:lvl1pPr>
          </a:lstStyle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追踪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170" name="健康检查"/>
          <p:cNvSpPr/>
          <p:nvPr/>
        </p:nvSpPr>
        <p:spPr>
          <a:xfrm>
            <a:off x="2828662" y="1377527"/>
            <a:ext cx="1209897" cy="13986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0" tIns="0" rIns="0" bIns="0" anchor="ctr"/>
          <a:lstStyle>
            <a:lvl1pPr algn="ctr">
              <a:defRPr b="1"/>
            </a:lvl1pPr>
          </a:lstStyle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健康检查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171" name="微服务生产就绪考量点"/>
          <p:cNvSpPr txBox="1">
            <a:spLocks noGrp="1"/>
          </p:cNvSpPr>
          <p:nvPr>
            <p:ph type="title"/>
          </p:nvPr>
        </p:nvSpPr>
        <p:spPr>
          <a:xfrm>
            <a:off x="324652" y="89330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微服务生产就绪考量点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172" name="配置管理"/>
          <p:cNvSpPr/>
          <p:nvPr/>
        </p:nvSpPr>
        <p:spPr>
          <a:xfrm>
            <a:off x="4068170" y="1377527"/>
            <a:ext cx="1209898" cy="13986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0" tIns="0" rIns="0" bIns="0" anchor="ctr"/>
          <a:lstStyle>
            <a:lvl1pPr algn="ctr">
              <a:defRPr b="1"/>
            </a:lvl1pPr>
          </a:lstStyle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配置管理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173" name="指标"/>
          <p:cNvSpPr/>
          <p:nvPr/>
        </p:nvSpPr>
        <p:spPr>
          <a:xfrm>
            <a:off x="4683140" y="2455185"/>
            <a:ext cx="1209897" cy="13986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3D83E1">
              <a:alpha val="78068"/>
            </a:srgbClr>
          </a:solidFill>
          <a:ln w="12700">
            <a:solidFill>
              <a:schemeClr val="accent1"/>
            </a:solidFill>
            <a:miter/>
          </a:ln>
        </p:spPr>
        <p:txBody>
          <a:bodyPr lIns="0" tIns="0" rIns="0" bIns="0" anchor="ctr"/>
          <a:lstStyle>
            <a:lvl1pPr algn="ctr">
              <a:defRPr b="1"/>
            </a:lvl1pPr>
          </a:lstStyle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指标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174" name="功能测试"/>
          <p:cNvSpPr/>
          <p:nvPr/>
        </p:nvSpPr>
        <p:spPr>
          <a:xfrm>
            <a:off x="2823699" y="3530247"/>
            <a:ext cx="1209897" cy="13986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0" tIns="0" rIns="0" bIns="0" anchor="ctr"/>
          <a:lstStyle>
            <a:lvl1pPr algn="ctr">
              <a:defRPr b="1"/>
            </a:lvl1pPr>
          </a:lstStyle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功能测试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175" name="性能测试"/>
          <p:cNvSpPr/>
          <p:nvPr/>
        </p:nvSpPr>
        <p:spPr>
          <a:xfrm>
            <a:off x="4063207" y="3530247"/>
            <a:ext cx="1209897" cy="13986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0" tIns="0" rIns="0" bIns="0" anchor="ctr"/>
          <a:lstStyle>
            <a:lvl1pPr algn="ctr">
              <a:defRPr b="1"/>
            </a:lvl1pPr>
          </a:lstStyle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性能测试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176" name="日志报警"/>
          <p:cNvSpPr/>
          <p:nvPr/>
        </p:nvSpPr>
        <p:spPr>
          <a:xfrm>
            <a:off x="1579525" y="1377527"/>
            <a:ext cx="1209897" cy="13986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3D83E1">
              <a:alpha val="78068"/>
            </a:srgbClr>
          </a:solidFill>
          <a:ln w="12700">
            <a:solidFill>
              <a:schemeClr val="accent1"/>
            </a:solidFill>
            <a:miter/>
          </a:ln>
        </p:spPr>
        <p:txBody>
          <a:bodyPr lIns="0" tIns="0" rIns="0" bIns="0" anchor="ctr"/>
          <a:lstStyle>
            <a:lvl1pPr algn="ctr">
              <a:defRPr b="1"/>
            </a:lvl1pPr>
          </a:lstStyle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日志报警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177" name="指标报警"/>
          <p:cNvSpPr/>
          <p:nvPr/>
        </p:nvSpPr>
        <p:spPr>
          <a:xfrm>
            <a:off x="5310981" y="1377527"/>
            <a:ext cx="1209897" cy="13986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3D83E1">
              <a:alpha val="78068"/>
            </a:srgbClr>
          </a:solidFill>
          <a:ln w="12700">
            <a:solidFill>
              <a:schemeClr val="accent1"/>
            </a:solidFill>
            <a:miter/>
          </a:ln>
        </p:spPr>
        <p:txBody>
          <a:bodyPr lIns="0" tIns="0" rIns="0" bIns="0" anchor="ctr"/>
          <a:lstStyle>
            <a:lvl1pPr algn="ctr">
              <a:defRPr b="1"/>
            </a:lvl1pPr>
          </a:lstStyle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指标报警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178" name="安全性"/>
          <p:cNvSpPr/>
          <p:nvPr/>
        </p:nvSpPr>
        <p:spPr>
          <a:xfrm>
            <a:off x="3443453" y="4608261"/>
            <a:ext cx="1209897" cy="13986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645FE7"/>
          </a:solidFill>
          <a:ln w="12700">
            <a:solidFill>
              <a:schemeClr val="accent1"/>
            </a:solidFill>
            <a:miter/>
          </a:ln>
        </p:spPr>
        <p:txBody>
          <a:bodyPr lIns="0" tIns="0" rIns="0" bIns="0" anchor="ctr"/>
          <a:lstStyle>
            <a:lvl1pPr algn="ctr">
              <a:defRPr b="1"/>
            </a:lvl1pPr>
          </a:lstStyle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安全性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179" name="之前介绍的API网关做了一部分微服务安全性工作，后面针对安全会详细介绍…"/>
          <p:cNvSpPr txBox="1">
            <a:spLocks noGrp="1"/>
          </p:cNvSpPr>
          <p:nvPr>
            <p:ph type="body" sz="half" idx="1"/>
          </p:nvPr>
        </p:nvSpPr>
        <p:spPr>
          <a:xfrm>
            <a:off x="7059056" y="1324775"/>
            <a:ext cx="4706965" cy="4420151"/>
          </a:xfrm>
          <a:prstGeom prst="rect">
            <a:avLst/>
          </a:prstGeom>
        </p:spPr>
        <p:txBody>
          <a:bodyPr/>
          <a:lstStyle/>
          <a:p>
            <a:pPr marL="198755" indent="-198755" defTabSz="795020">
              <a:lnSpc>
                <a:spcPct val="120000"/>
              </a:lnSpc>
              <a:spcBef>
                <a:spcPts val="800"/>
              </a:spcBef>
              <a:defRPr sz="1915" b="1">
                <a:latin typeface="Calibri Light"/>
                <a:ea typeface="Calibri Light"/>
                <a:cs typeface="Calibri Light"/>
                <a:sym typeface="Calibri Light"/>
              </a:defRPr>
            </a:pP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 marL="198755" indent="-198755" defTabSz="795020">
              <a:lnSpc>
                <a:spcPct val="120000"/>
              </a:lnSpc>
              <a:spcBef>
                <a:spcPts val="800"/>
              </a:spcBef>
              <a:defRPr sz="1915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之前介绍的API网关做了一部分微服务安全性工作，后面针对安全会详细介绍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 marL="198755" indent="-198755" defTabSz="795020">
              <a:lnSpc>
                <a:spcPct val="120000"/>
              </a:lnSpc>
              <a:spcBef>
                <a:spcPts val="800"/>
              </a:spcBef>
              <a:defRPr sz="1915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日志 + 追踪 + 指标结合起来构成了统一监控体系，后面一页详述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 marL="198755" indent="-198755" defTabSz="795020">
              <a:lnSpc>
                <a:spcPct val="120000"/>
              </a:lnSpc>
              <a:spcBef>
                <a:spcPts val="800"/>
              </a:spcBef>
              <a:defRPr sz="1915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配置管理使用的是携程Apollo，封装了</a:t>
            </a:r>
            <a:r>
              <a:rPr lang="en-US" b="0">
                <a:latin typeface="苹方-简" panose="020B0400000000000000" charset="-122"/>
                <a:ea typeface="苹方-简" panose="020B0400000000000000" charset="-122"/>
              </a:rPr>
              <a:t>Spring Boot S</a:t>
            </a:r>
            <a:r>
              <a:rPr b="0">
                <a:latin typeface="苹方-简" panose="020B0400000000000000" charset="-122"/>
                <a:ea typeface="苹方-简" panose="020B0400000000000000" charset="-122"/>
              </a:rPr>
              <a:t>tarter一键集成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 marL="198755" indent="-198755" defTabSz="795020">
              <a:lnSpc>
                <a:spcPct val="120000"/>
              </a:lnSpc>
              <a:spcBef>
                <a:spcPts val="800"/>
              </a:spcBef>
              <a:defRPr sz="1915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健康检查基于Spring Boot Actuator封装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 marL="198755" indent="-198755" defTabSz="795020">
              <a:lnSpc>
                <a:spcPct val="120000"/>
              </a:lnSpc>
              <a:spcBef>
                <a:spcPts val="800"/>
              </a:spcBef>
              <a:defRPr sz="1915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功能测试、性能测试在此不展开详细介绍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统一监控体系架构"/>
          <p:cNvSpPr txBox="1">
            <a:spLocks noGrp="1"/>
          </p:cNvSpPr>
          <p:nvPr>
            <p:ph type="title"/>
          </p:nvPr>
        </p:nvSpPr>
        <p:spPr>
          <a:xfrm>
            <a:off x="324652" y="89330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统一监控体系架构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182" name="实现一套Monitoring框架，整合Metrics、Logging、Tracing功能…"/>
          <p:cNvSpPr txBox="1">
            <a:spLocks noGrp="1"/>
          </p:cNvSpPr>
          <p:nvPr>
            <p:ph type="body" sz="quarter" idx="1"/>
          </p:nvPr>
        </p:nvSpPr>
        <p:spPr>
          <a:xfrm>
            <a:off x="9412180" y="1453566"/>
            <a:ext cx="2411579" cy="4419477"/>
          </a:xfrm>
          <a:prstGeom prst="rect">
            <a:avLst/>
          </a:prstGeom>
        </p:spPr>
        <p:txBody>
          <a:bodyPr/>
          <a:lstStyle/>
          <a:p>
            <a:pPr marL="146050" indent="-146050" defTabSz="584835">
              <a:lnSpc>
                <a:spcPct val="100000"/>
              </a:lnSpc>
              <a:spcBef>
                <a:spcPts val="600"/>
              </a:spcBef>
              <a:defRPr sz="1535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实现一套Monitoring框架，整合Metrics、Logging、Tracing功能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 marL="146050" indent="-146050" defTabSz="584835">
              <a:lnSpc>
                <a:spcPct val="100000"/>
              </a:lnSpc>
              <a:spcBef>
                <a:spcPts val="600"/>
              </a:spcBef>
              <a:defRPr sz="1535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自研日志报警系统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 marL="146050" indent="-146050" defTabSz="584835">
              <a:lnSpc>
                <a:spcPct val="100000"/>
              </a:lnSpc>
              <a:spcBef>
                <a:spcPts val="600"/>
              </a:spcBef>
              <a:defRPr sz="1535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自研InfluxDb Proxy中间件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 marL="146050" indent="-146050" defTabSz="584835">
              <a:lnSpc>
                <a:spcPct val="100000"/>
              </a:lnSpc>
              <a:spcBef>
                <a:spcPts val="600"/>
              </a:spcBef>
              <a:defRPr sz="1535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自研指标报警系统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 marL="146050" indent="-146050" defTabSz="584835">
              <a:lnSpc>
                <a:spcPct val="100000"/>
              </a:lnSpc>
              <a:spcBef>
                <a:spcPts val="600"/>
              </a:spcBef>
              <a:defRPr sz="1535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自研基于SQL查询的报警系统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 marL="146050" indent="-146050" defTabSz="584835">
              <a:lnSpc>
                <a:spcPct val="100000"/>
              </a:lnSpc>
              <a:spcBef>
                <a:spcPts val="600"/>
              </a:spcBef>
              <a:defRPr sz="1535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基于Skywalking6进行二次开发，新增大量功能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 marL="146050" indent="-146050" defTabSz="584835">
              <a:lnSpc>
                <a:spcPct val="100000"/>
              </a:lnSpc>
              <a:spcBef>
                <a:spcPts val="600"/>
              </a:spcBef>
              <a:defRPr sz="1535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多个系统之间相互协作，相互跳转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183" name="微服务生产就绪"/>
          <p:cNvSpPr/>
          <p:nvPr/>
        </p:nvSpPr>
        <p:spPr>
          <a:xfrm>
            <a:off x="127000" y="1524000"/>
            <a:ext cx="579120" cy="3721735"/>
          </a:xfrm>
          <a:prstGeom prst="rect">
            <a:avLst/>
          </a:prstGeom>
          <a:solidFill>
            <a:srgbClr val="3E83E1"/>
          </a:solidFill>
          <a:ln w="6350">
            <a:solidFill>
              <a:schemeClr val="accent5"/>
            </a:solidFill>
            <a:miter/>
          </a:ln>
        </p:spPr>
        <p:txBody>
          <a:bodyPr lIns="0" tIns="0" rIns="0" bIns="0"/>
          <a:lstStyle>
            <a:lvl1pPr algn="ctr">
              <a:defRPr sz="2800" b="1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微服务生产就绪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pic>
        <p:nvPicPr>
          <p:cNvPr id="184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5487" y="1133403"/>
            <a:ext cx="8706461" cy="489396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微服务生产就绪"/>
          <p:cNvSpPr/>
          <p:nvPr/>
        </p:nvSpPr>
        <p:spPr>
          <a:xfrm>
            <a:off x="127000" y="1524000"/>
            <a:ext cx="634456" cy="3721430"/>
          </a:xfrm>
          <a:prstGeom prst="rect">
            <a:avLst/>
          </a:prstGeom>
          <a:solidFill>
            <a:srgbClr val="3E83E1"/>
          </a:solidFill>
          <a:ln w="6350">
            <a:solidFill>
              <a:schemeClr val="accent5"/>
            </a:solidFill>
            <a:miter/>
          </a:ln>
        </p:spPr>
        <p:txBody>
          <a:bodyPr lIns="0" tIns="0" rIns="0" bIns="0"/>
          <a:lstStyle>
            <a:lvl1pPr algn="ctr">
              <a:defRPr sz="2800" b="1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微服务生产就绪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187" name="统一监控体系功能…"/>
          <p:cNvSpPr txBox="1">
            <a:spLocks noGrp="1"/>
          </p:cNvSpPr>
          <p:nvPr>
            <p:ph type="title"/>
          </p:nvPr>
        </p:nvSpPr>
        <p:spPr>
          <a:xfrm>
            <a:off x="980852" y="593368"/>
            <a:ext cx="773316" cy="4854234"/>
          </a:xfrm>
          <a:prstGeom prst="rect">
            <a:avLst/>
          </a:prstGeom>
        </p:spPr>
        <p:txBody>
          <a:bodyPr/>
          <a:lstStyle/>
          <a:p>
            <a:pPr algn="ctr" defTabSz="612140">
              <a:defRPr sz="2950" b="1"/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统一监控体系功能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 algn="ctr" defTabSz="612140">
              <a:defRPr sz="2950" b="1"/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脑图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pic>
        <p:nvPicPr>
          <p:cNvPr id="188" name="微服务生产就绪.jpg" descr="微服务生产就绪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5288" y="81753"/>
            <a:ext cx="10160001" cy="587746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微服务生产就绪"/>
          <p:cNvSpPr/>
          <p:nvPr/>
        </p:nvSpPr>
        <p:spPr>
          <a:xfrm>
            <a:off x="127000" y="1524000"/>
            <a:ext cx="634456" cy="3721430"/>
          </a:xfrm>
          <a:prstGeom prst="rect">
            <a:avLst/>
          </a:prstGeom>
          <a:solidFill>
            <a:srgbClr val="3E83E1"/>
          </a:solidFill>
          <a:ln w="6350">
            <a:solidFill>
              <a:schemeClr val="accent5"/>
            </a:solidFill>
            <a:miter/>
          </a:ln>
        </p:spPr>
        <p:txBody>
          <a:bodyPr lIns="0" tIns="0" rIns="0" bIns="0"/>
          <a:lstStyle>
            <a:lvl1pPr algn="ctr">
              <a:defRPr sz="2800" b="1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微服务生产就绪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191" name="相关系统截图"/>
          <p:cNvSpPr txBox="1">
            <a:spLocks noGrp="1"/>
          </p:cNvSpPr>
          <p:nvPr>
            <p:ph type="title"/>
          </p:nvPr>
        </p:nvSpPr>
        <p:spPr>
          <a:xfrm>
            <a:off x="324652" y="89330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相关系统截图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pic>
        <p:nvPicPr>
          <p:cNvPr id="192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0" y="1270000"/>
            <a:ext cx="7620000" cy="443559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3" name="Grafana 通用指标…"/>
          <p:cNvSpPr txBox="1">
            <a:spLocks noGrp="1"/>
          </p:cNvSpPr>
          <p:nvPr>
            <p:ph type="body" sz="quarter" idx="1"/>
          </p:nvPr>
        </p:nvSpPr>
        <p:spPr>
          <a:xfrm>
            <a:off x="9120273" y="1377181"/>
            <a:ext cx="2937870" cy="442015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defRPr sz="2200" b="1">
                <a:solidFill>
                  <a:srgbClr val="FF2600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Grafana 通用指标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Grafana 自定义指标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Grafana 容器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InfluxDb Proxy Sharding 策略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日志（错误、执行慢）报警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指标报警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Skywalking 拓扑图二次开发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 b="0">
                <a:solidFill>
                  <a:schemeClr val="tx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Skywalking Trace</a:t>
            </a:r>
            <a:r>
              <a:rPr lang="zh-CN" altLang="en-US" b="0">
                <a:solidFill>
                  <a:schemeClr val="tx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页二次开发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微服务生产就绪"/>
          <p:cNvSpPr/>
          <p:nvPr/>
        </p:nvSpPr>
        <p:spPr>
          <a:xfrm>
            <a:off x="127000" y="1524000"/>
            <a:ext cx="634456" cy="3721430"/>
          </a:xfrm>
          <a:prstGeom prst="rect">
            <a:avLst/>
          </a:prstGeom>
          <a:solidFill>
            <a:srgbClr val="3E83E1"/>
          </a:solidFill>
          <a:ln w="6350">
            <a:solidFill>
              <a:schemeClr val="accent5"/>
            </a:solidFill>
            <a:miter/>
          </a:ln>
        </p:spPr>
        <p:txBody>
          <a:bodyPr lIns="0" tIns="0" rIns="0" bIns="0"/>
          <a:lstStyle>
            <a:lvl1pPr algn="ctr">
              <a:defRPr sz="2800" b="1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微服务生产就绪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196" name="相关系统截图"/>
          <p:cNvSpPr txBox="1">
            <a:spLocks noGrp="1"/>
          </p:cNvSpPr>
          <p:nvPr>
            <p:ph type="title"/>
          </p:nvPr>
        </p:nvSpPr>
        <p:spPr>
          <a:xfrm>
            <a:off x="324652" y="89330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相关系统截图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197" name="Grafana 通用指标…"/>
          <p:cNvSpPr txBox="1">
            <a:spLocks noGrp="1"/>
          </p:cNvSpPr>
          <p:nvPr>
            <p:ph type="body" sz="quarter" idx="1"/>
          </p:nvPr>
        </p:nvSpPr>
        <p:spPr>
          <a:xfrm>
            <a:off x="9120273" y="1377181"/>
            <a:ext cx="2937870" cy="442015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Grafana 通用指标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solidFill>
                  <a:srgbClr val="FF2600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Grafana 自定义指标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Grafana 容器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InfluxDb Proxy Sharding 策略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日志（错误、执行慢）报警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指标报警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Skywalking 拓扑图二次开发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 b="0">
                <a:solidFill>
                  <a:schemeClr val="tx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Skywalking Trace</a:t>
            </a:r>
            <a:r>
              <a:rPr lang="zh-CN" altLang="en-US" b="0">
                <a:solidFill>
                  <a:schemeClr val="tx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页二次开发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pic>
        <p:nvPicPr>
          <p:cNvPr id="198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0" y="1270000"/>
            <a:ext cx="7620000" cy="444223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贝壳金服…"/>
          <p:cNvSpPr txBox="1">
            <a:spLocks noGrp="1"/>
          </p:cNvSpPr>
          <p:nvPr>
            <p:ph type="title"/>
          </p:nvPr>
        </p:nvSpPr>
        <p:spPr>
          <a:xfrm>
            <a:off x="1" y="975777"/>
            <a:ext cx="12192000" cy="2852738"/>
          </a:xfrm>
          <a:prstGeom prst="rect">
            <a:avLst/>
          </a:prstGeom>
        </p:spPr>
        <p:txBody>
          <a:bodyPr/>
          <a:lstStyle/>
          <a:p>
            <a:pPr algn="ctr" defTabSz="886460">
              <a:lnSpc>
                <a:spcPct val="120000"/>
              </a:lnSpc>
              <a:defRPr sz="4560" b="1">
                <a:latin typeface="+mj-lt"/>
                <a:ea typeface="+mj-ea"/>
                <a:cs typeface="+mj-cs"/>
                <a:sym typeface="Calibri"/>
              </a:defRPr>
            </a:pPr>
            <a:r>
              <a:rPr b="0" dirty="0" smtClean="0">
                <a:latin typeface="苹方-简" panose="020B0400000000000000" charset="-122"/>
                <a:ea typeface="苹方-简" panose="020B0400000000000000" charset="-122"/>
              </a:rPr>
              <a:t>SpringCloud</a:t>
            </a:r>
            <a:r>
              <a:rPr b="0" dirty="0">
                <a:latin typeface="苹方-简" panose="020B0400000000000000" charset="-122"/>
                <a:ea typeface="苹方-简" panose="020B0400000000000000" charset="-122"/>
              </a:rPr>
              <a:t>结合K8S容器云</a:t>
            </a:r>
            <a:endParaRPr b="0" dirty="0">
              <a:latin typeface="苹方-简" panose="020B0400000000000000" charset="-122"/>
              <a:ea typeface="苹方-简" panose="020B0400000000000000" charset="-122"/>
            </a:endParaRPr>
          </a:p>
          <a:p>
            <a:pPr algn="ctr" defTabSz="886460">
              <a:lnSpc>
                <a:spcPct val="120000"/>
              </a:lnSpc>
              <a:defRPr sz="4560" b="1">
                <a:latin typeface="+mj-lt"/>
                <a:ea typeface="+mj-ea"/>
                <a:cs typeface="+mj-cs"/>
                <a:sym typeface="Calibri"/>
              </a:defRPr>
            </a:pPr>
            <a:r>
              <a:rPr b="0" dirty="0" err="1">
                <a:latin typeface="苹方-简" panose="020B0400000000000000" charset="-122"/>
                <a:ea typeface="苹方-简" panose="020B0400000000000000" charset="-122"/>
              </a:rPr>
              <a:t>微服务架构实践</a:t>
            </a:r>
            <a:endParaRPr b="0" dirty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94" name="基础架构部 朱晔"/>
          <p:cNvSpPr txBox="1">
            <a:spLocks noGrp="1"/>
          </p:cNvSpPr>
          <p:nvPr>
            <p:ph type="body" sz="quarter" idx="1"/>
          </p:nvPr>
        </p:nvSpPr>
        <p:spPr>
          <a:xfrm>
            <a:off x="-9938" y="4579523"/>
            <a:ext cx="12191999" cy="539129"/>
          </a:xfrm>
          <a:prstGeom prst="rect">
            <a:avLst/>
          </a:prstGeom>
        </p:spPr>
        <p:txBody>
          <a:bodyPr/>
          <a:lstStyle>
            <a:lvl1pPr algn="r">
              <a:defRPr b="1"/>
            </a:lvl1pPr>
          </a:lstStyle>
          <a:p>
            <a:pPr algn="ctr"/>
            <a:r>
              <a:rPr lang="en-US" b="0" dirty="0" smtClean="0">
                <a:latin typeface="苹方-简" panose="020B0400000000000000" charset="-122"/>
                <a:ea typeface="苹方-简" panose="020B0400000000000000" charset="-122"/>
              </a:rPr>
              <a:t>                           </a:t>
            </a:r>
            <a:r>
              <a:rPr sz="2300" b="0" dirty="0" err="1" smtClean="0">
                <a:latin typeface="苹方-简" panose="020B0400000000000000" charset="-122"/>
                <a:ea typeface="苹方-简" panose="020B0400000000000000" charset="-122"/>
              </a:rPr>
              <a:t>基础架构部</a:t>
            </a:r>
            <a:r>
              <a:rPr sz="2300" b="0" dirty="0" smtClean="0">
                <a:latin typeface="苹方-简" panose="020B0400000000000000" charset="-122"/>
                <a:ea typeface="苹方-简" panose="020B0400000000000000" charset="-122"/>
              </a:rPr>
              <a:t> </a:t>
            </a:r>
            <a:r>
              <a:rPr sz="2300" b="0" dirty="0" err="1">
                <a:latin typeface="苹方-简" panose="020B0400000000000000" charset="-122"/>
                <a:ea typeface="苹方-简" panose="020B0400000000000000" charset="-122"/>
              </a:rPr>
              <a:t>朱晔</a:t>
            </a:r>
            <a:endParaRPr sz="2300" b="0" dirty="0">
              <a:latin typeface="苹方-简" panose="020B0400000000000000" charset="-122"/>
              <a:ea typeface="苹方-简" panose="020B04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863" y="4498505"/>
            <a:ext cx="1682529" cy="62014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微服务生产就绪"/>
          <p:cNvSpPr/>
          <p:nvPr/>
        </p:nvSpPr>
        <p:spPr>
          <a:xfrm>
            <a:off x="127000" y="1524000"/>
            <a:ext cx="634456" cy="3721430"/>
          </a:xfrm>
          <a:prstGeom prst="rect">
            <a:avLst/>
          </a:prstGeom>
          <a:solidFill>
            <a:srgbClr val="3E83E1"/>
          </a:solidFill>
          <a:ln w="6350">
            <a:solidFill>
              <a:schemeClr val="accent5"/>
            </a:solidFill>
            <a:miter/>
          </a:ln>
        </p:spPr>
        <p:txBody>
          <a:bodyPr lIns="0" tIns="0" rIns="0" bIns="0"/>
          <a:lstStyle>
            <a:lvl1pPr algn="ctr">
              <a:defRPr sz="28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endParaRPr>
              <a:latin typeface="苹方-简" panose="020B0400000000000000" charset="-122"/>
              <a:ea typeface="苹方-简" panose="020B0400000000000000" charset="-122"/>
            </a:endParaRPr>
          </a:p>
          <a:p>
            <a:r>
              <a:rPr>
                <a:latin typeface="苹方-简" panose="020B0400000000000000" charset="-122"/>
                <a:ea typeface="苹方-简" panose="020B0400000000000000" charset="-122"/>
              </a:rPr>
              <a:t>微服务生产就绪</a:t>
            </a:r>
            <a:endParaRPr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201" name="相关系统截图"/>
          <p:cNvSpPr txBox="1">
            <a:spLocks noGrp="1"/>
          </p:cNvSpPr>
          <p:nvPr>
            <p:ph type="title"/>
          </p:nvPr>
        </p:nvSpPr>
        <p:spPr>
          <a:xfrm>
            <a:off x="324652" y="89330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相关系统截图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pic>
        <p:nvPicPr>
          <p:cNvPr id="202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4377" y="1438583"/>
            <a:ext cx="7391246" cy="410321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03" name="Grafana 通用指标…"/>
          <p:cNvSpPr txBox="1">
            <a:spLocks noGrp="1"/>
          </p:cNvSpPr>
          <p:nvPr>
            <p:ph type="body" sz="quarter" idx="1"/>
          </p:nvPr>
        </p:nvSpPr>
        <p:spPr>
          <a:xfrm>
            <a:off x="9120273" y="1377181"/>
            <a:ext cx="2937870" cy="442015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Grafana 通用指标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Grafana 自定义指标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solidFill>
                  <a:srgbClr val="FF2600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Grafana 容器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InfluxDb Proxy Sharding 策略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日志（错误、执行慢）报警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指标报警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Skywalking 拓扑图二次开发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 b="0">
                <a:solidFill>
                  <a:schemeClr val="tx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Skywalking Trace</a:t>
            </a:r>
            <a:r>
              <a:rPr lang="zh-CN" altLang="en-US" b="0">
                <a:solidFill>
                  <a:schemeClr val="tx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页二次开发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微服务生产就绪"/>
          <p:cNvSpPr/>
          <p:nvPr/>
        </p:nvSpPr>
        <p:spPr>
          <a:xfrm>
            <a:off x="127000" y="1524000"/>
            <a:ext cx="634456" cy="3721430"/>
          </a:xfrm>
          <a:prstGeom prst="rect">
            <a:avLst/>
          </a:prstGeom>
          <a:solidFill>
            <a:srgbClr val="3E83E1"/>
          </a:solidFill>
          <a:ln w="6350">
            <a:solidFill>
              <a:schemeClr val="accent5"/>
            </a:solidFill>
            <a:miter/>
          </a:ln>
        </p:spPr>
        <p:txBody>
          <a:bodyPr lIns="0" tIns="0" rIns="0" bIns="0"/>
          <a:lstStyle>
            <a:lvl1pPr algn="ctr">
              <a:defRPr sz="2800" b="1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微服务生产就绪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206" name="相关系统截图"/>
          <p:cNvSpPr txBox="1">
            <a:spLocks noGrp="1"/>
          </p:cNvSpPr>
          <p:nvPr>
            <p:ph type="title"/>
          </p:nvPr>
        </p:nvSpPr>
        <p:spPr>
          <a:xfrm>
            <a:off x="324652" y="89330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相关系统截图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pic>
        <p:nvPicPr>
          <p:cNvPr id="207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0" y="1270000"/>
            <a:ext cx="7620000" cy="439292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08" name="Grafana 通用指标…"/>
          <p:cNvSpPr txBox="1">
            <a:spLocks noGrp="1"/>
          </p:cNvSpPr>
          <p:nvPr>
            <p:ph type="body" sz="quarter" idx="1"/>
          </p:nvPr>
        </p:nvSpPr>
        <p:spPr>
          <a:xfrm>
            <a:off x="9120273" y="1377181"/>
            <a:ext cx="2937870" cy="442015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Grafana 通用指标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Grafana 自定义指标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Grafana 容器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solidFill>
                  <a:srgbClr val="FF2600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InfluxDb Proxy Sharding 策略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日志（错误、执行慢）报警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指标报警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Skywalking 拓扑图二次开发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 b="0">
                <a:solidFill>
                  <a:schemeClr val="tx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Skywalking Trace</a:t>
            </a:r>
            <a:r>
              <a:rPr lang="zh-CN" altLang="en-US" b="0">
                <a:solidFill>
                  <a:schemeClr val="tx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页二次开发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微服务生产就绪"/>
          <p:cNvSpPr/>
          <p:nvPr/>
        </p:nvSpPr>
        <p:spPr>
          <a:xfrm>
            <a:off x="127000" y="1524000"/>
            <a:ext cx="634456" cy="3721430"/>
          </a:xfrm>
          <a:prstGeom prst="rect">
            <a:avLst/>
          </a:prstGeom>
          <a:solidFill>
            <a:srgbClr val="3E83E1"/>
          </a:solidFill>
          <a:ln w="6350">
            <a:solidFill>
              <a:schemeClr val="accent5"/>
            </a:solidFill>
            <a:miter/>
          </a:ln>
        </p:spPr>
        <p:txBody>
          <a:bodyPr lIns="0" tIns="0" rIns="0" bIns="0"/>
          <a:lstStyle>
            <a:lvl1pPr algn="ctr">
              <a:defRPr sz="28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endParaRPr>
              <a:latin typeface="苹方-简" panose="020B0400000000000000" charset="-122"/>
              <a:ea typeface="苹方-简" panose="020B0400000000000000" charset="-122"/>
            </a:endParaRPr>
          </a:p>
          <a:p>
            <a:r>
              <a:rPr>
                <a:latin typeface="苹方-简" panose="020B0400000000000000" charset="-122"/>
                <a:ea typeface="苹方-简" panose="020B0400000000000000" charset="-122"/>
              </a:rPr>
              <a:t>微服务生产就绪</a:t>
            </a:r>
            <a:endParaRPr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211" name="相关系统截图"/>
          <p:cNvSpPr txBox="1">
            <a:spLocks noGrp="1"/>
          </p:cNvSpPr>
          <p:nvPr>
            <p:ph type="title"/>
          </p:nvPr>
        </p:nvSpPr>
        <p:spPr>
          <a:xfrm>
            <a:off x="324652" y="89330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相关系统截图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pic>
        <p:nvPicPr>
          <p:cNvPr id="212" name="图像" descr="图像"/>
          <p:cNvPicPr/>
          <p:nvPr/>
        </p:nvPicPr>
        <p:blipFill>
          <a:blip r:embed="rId1"/>
          <a:stretch>
            <a:fillRect/>
          </a:stretch>
        </p:blipFill>
        <p:spPr>
          <a:xfrm>
            <a:off x="1270000" y="1270000"/>
            <a:ext cx="7620000" cy="48514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3" name="Grafana 通用指标…"/>
          <p:cNvSpPr txBox="1">
            <a:spLocks noGrp="1"/>
          </p:cNvSpPr>
          <p:nvPr>
            <p:ph type="body" sz="quarter" idx="1"/>
          </p:nvPr>
        </p:nvSpPr>
        <p:spPr>
          <a:xfrm>
            <a:off x="9120273" y="1377181"/>
            <a:ext cx="2937870" cy="442015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Grafana 通用指标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Grafana 自定义指标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Grafana 容器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InfluxDb Proxy Sharding 策略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solidFill>
                  <a:srgbClr val="FF2600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日志（错误、执行慢）报警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指标报警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Skywalking 拓扑图二次开发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 b="0">
                <a:solidFill>
                  <a:schemeClr val="tx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Skywalking Trace</a:t>
            </a:r>
            <a:r>
              <a:rPr lang="zh-CN" altLang="en-US" b="0">
                <a:solidFill>
                  <a:schemeClr val="tx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页二次开发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微服务生产就绪"/>
          <p:cNvSpPr/>
          <p:nvPr/>
        </p:nvSpPr>
        <p:spPr>
          <a:xfrm>
            <a:off x="127000" y="1524000"/>
            <a:ext cx="634456" cy="3721430"/>
          </a:xfrm>
          <a:prstGeom prst="rect">
            <a:avLst/>
          </a:prstGeom>
          <a:solidFill>
            <a:srgbClr val="3E83E1"/>
          </a:solidFill>
          <a:ln w="6350">
            <a:solidFill>
              <a:schemeClr val="accent5"/>
            </a:solidFill>
            <a:miter/>
          </a:ln>
        </p:spPr>
        <p:txBody>
          <a:bodyPr lIns="0" tIns="0" rIns="0" bIns="0"/>
          <a:lstStyle>
            <a:lvl1pPr algn="ctr">
              <a:defRPr sz="28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endParaRPr>
              <a:latin typeface="苹方-简" panose="020B0400000000000000" charset="-122"/>
              <a:ea typeface="苹方-简" panose="020B0400000000000000" charset="-122"/>
            </a:endParaRPr>
          </a:p>
          <a:p>
            <a:r>
              <a:rPr>
                <a:latin typeface="苹方-简" panose="020B0400000000000000" charset="-122"/>
                <a:ea typeface="苹方-简" panose="020B0400000000000000" charset="-122"/>
              </a:rPr>
              <a:t>微服务生产就绪</a:t>
            </a:r>
            <a:endParaRPr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216" name="相关系统截图"/>
          <p:cNvSpPr txBox="1">
            <a:spLocks noGrp="1"/>
          </p:cNvSpPr>
          <p:nvPr>
            <p:ph type="title"/>
          </p:nvPr>
        </p:nvSpPr>
        <p:spPr>
          <a:xfrm>
            <a:off x="324652" y="89330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相关系统截图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217" name="Grafana 通用指标…"/>
          <p:cNvSpPr txBox="1">
            <a:spLocks noGrp="1"/>
          </p:cNvSpPr>
          <p:nvPr>
            <p:ph type="body" sz="quarter" idx="1"/>
          </p:nvPr>
        </p:nvSpPr>
        <p:spPr>
          <a:xfrm>
            <a:off x="9120273" y="1377181"/>
            <a:ext cx="2937870" cy="442015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Grafana 通用指标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Grafana 自定义指标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Grafana 容器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InfluxDb Proxy Sharding 策略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日志（错误、执行慢）报警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solidFill>
                  <a:srgbClr val="FF2600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指标报警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Skywalking 拓扑图二次开发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 b="0">
                <a:solidFill>
                  <a:schemeClr val="tx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Skywalking Trace</a:t>
            </a:r>
            <a:r>
              <a:rPr lang="zh-CN" altLang="en-US" b="0">
                <a:solidFill>
                  <a:schemeClr val="tx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页二次开发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pic>
        <p:nvPicPr>
          <p:cNvPr id="218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8451" y="1217651"/>
            <a:ext cx="6043411" cy="473921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1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464" y="1097913"/>
            <a:ext cx="4334123" cy="259205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微服务生产就绪"/>
          <p:cNvSpPr/>
          <p:nvPr/>
        </p:nvSpPr>
        <p:spPr>
          <a:xfrm>
            <a:off x="127000" y="1524000"/>
            <a:ext cx="634456" cy="3721430"/>
          </a:xfrm>
          <a:prstGeom prst="rect">
            <a:avLst/>
          </a:prstGeom>
          <a:solidFill>
            <a:srgbClr val="3E83E1"/>
          </a:solidFill>
          <a:ln w="6350">
            <a:solidFill>
              <a:schemeClr val="accent5"/>
            </a:solidFill>
            <a:miter/>
          </a:ln>
        </p:spPr>
        <p:txBody>
          <a:bodyPr lIns="0" tIns="0" rIns="0" bIns="0"/>
          <a:lstStyle>
            <a:lvl1pPr algn="ctr">
              <a:defRPr sz="28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endParaRPr>
              <a:latin typeface="苹方-简" panose="020B0400000000000000" charset="-122"/>
              <a:ea typeface="苹方-简" panose="020B0400000000000000" charset="-122"/>
            </a:endParaRPr>
          </a:p>
          <a:p>
            <a:r>
              <a:rPr>
                <a:latin typeface="苹方-简" panose="020B0400000000000000" charset="-122"/>
                <a:ea typeface="苹方-简" panose="020B0400000000000000" charset="-122"/>
              </a:rPr>
              <a:t>微服务生产就绪</a:t>
            </a:r>
            <a:endParaRPr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222" name="相关系统截图"/>
          <p:cNvSpPr txBox="1">
            <a:spLocks noGrp="1"/>
          </p:cNvSpPr>
          <p:nvPr>
            <p:ph type="title"/>
          </p:nvPr>
        </p:nvSpPr>
        <p:spPr>
          <a:xfrm>
            <a:off x="324652" y="89330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相关系统截图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pic>
        <p:nvPicPr>
          <p:cNvPr id="223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0" y="1270000"/>
            <a:ext cx="7620000" cy="44034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24" name="Grafana 通用指标…"/>
          <p:cNvSpPr txBox="1">
            <a:spLocks noGrp="1"/>
          </p:cNvSpPr>
          <p:nvPr>
            <p:ph type="body" sz="quarter" idx="1"/>
          </p:nvPr>
        </p:nvSpPr>
        <p:spPr>
          <a:xfrm>
            <a:off x="9120273" y="1377181"/>
            <a:ext cx="2937870" cy="4420151"/>
          </a:xfrm>
          <a:prstGeom prst="rect">
            <a:avLst/>
          </a:prstGeom>
        </p:spPr>
        <p:txBody>
          <a:bodyPr>
            <a:normAutofit lnSpcReduction="20000"/>
          </a:bodyPr>
          <a:lstStyle/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Grafana 通用指标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Grafana 自定义指标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Grafana 容器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InfluxDb Proxy Sharding 策略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日志（错误、执行慢）报警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solidFill>
                  <a:srgbClr val="FF2600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Skywalking 拓扑图二次开发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solidFill>
                  <a:srgbClr val="FF2600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 altLang="zh-CN" b="0">
                <a:solidFill>
                  <a:schemeClr val="tx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Skywalking </a:t>
            </a:r>
            <a:r>
              <a:rPr lang="zh-CN" altLang="en-US" b="0">
                <a:solidFill>
                  <a:schemeClr val="tx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业务拓扑图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solidFill>
                  <a:srgbClr val="FF2600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 b="0">
                <a:solidFill>
                  <a:schemeClr val="tx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Skywalking Trace</a:t>
            </a:r>
            <a:r>
              <a:rPr lang="zh-CN" altLang="en-US" b="0">
                <a:solidFill>
                  <a:schemeClr val="tx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页二次开发</a:t>
            </a:r>
            <a:endParaRPr lang="zh-CN" altLang="en-US" b="0">
              <a:solidFill>
                <a:srgbClr val="FF0000"/>
              </a:solidFill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solidFill>
                  <a:srgbClr val="FF2600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微服务生产就绪"/>
          <p:cNvSpPr/>
          <p:nvPr/>
        </p:nvSpPr>
        <p:spPr>
          <a:xfrm>
            <a:off x="127000" y="1524000"/>
            <a:ext cx="634456" cy="3721430"/>
          </a:xfrm>
          <a:prstGeom prst="rect">
            <a:avLst/>
          </a:prstGeom>
          <a:solidFill>
            <a:srgbClr val="3E83E1"/>
          </a:solidFill>
          <a:ln w="6350">
            <a:solidFill>
              <a:schemeClr val="accent5"/>
            </a:solidFill>
            <a:miter/>
          </a:ln>
        </p:spPr>
        <p:txBody>
          <a:bodyPr lIns="0" tIns="0" rIns="0" bIns="0"/>
          <a:lstStyle>
            <a:lvl1pPr algn="ctr">
              <a:defRPr sz="28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endParaRPr>
              <a:latin typeface="苹方-简" panose="020B0400000000000000" charset="-122"/>
              <a:ea typeface="苹方-简" panose="020B0400000000000000" charset="-122"/>
            </a:endParaRPr>
          </a:p>
          <a:p>
            <a:r>
              <a:rPr>
                <a:latin typeface="苹方-简" panose="020B0400000000000000" charset="-122"/>
                <a:ea typeface="苹方-简" panose="020B0400000000000000" charset="-122"/>
              </a:rPr>
              <a:t>微服务生产就绪</a:t>
            </a:r>
            <a:endParaRPr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222" name="相关系统截图"/>
          <p:cNvSpPr txBox="1">
            <a:spLocks noGrp="1"/>
          </p:cNvSpPr>
          <p:nvPr>
            <p:ph type="title"/>
          </p:nvPr>
        </p:nvSpPr>
        <p:spPr>
          <a:xfrm>
            <a:off x="324652" y="89330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相关系统截图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224" name="Grafana 通用指标…"/>
          <p:cNvSpPr txBox="1">
            <a:spLocks noGrp="1"/>
          </p:cNvSpPr>
          <p:nvPr>
            <p:ph type="body" sz="quarter" idx="1"/>
          </p:nvPr>
        </p:nvSpPr>
        <p:spPr>
          <a:xfrm>
            <a:off x="9120273" y="1377181"/>
            <a:ext cx="2937870" cy="4420151"/>
          </a:xfrm>
          <a:prstGeom prst="rect">
            <a:avLst/>
          </a:prstGeom>
        </p:spPr>
        <p:txBody>
          <a:bodyPr>
            <a:normAutofit fontScale="90000" lnSpcReduction="10000"/>
          </a:bodyPr>
          <a:lstStyle/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Grafana 通用指标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Grafana 自定义指标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Grafana 容器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InfluxDb Proxy Sharding 策略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日志（错误、执行慢）报警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solidFill>
                  <a:srgbClr val="FF2600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solidFill>
                  <a:schemeClr val="tx1"/>
                </a:solidFill>
                <a:latin typeface="苹方-简" panose="020B0400000000000000" charset="-122"/>
                <a:ea typeface="苹方-简" panose="020B0400000000000000" charset="-122"/>
              </a:rPr>
              <a:t>Skywalking 拓扑图二次开发</a:t>
            </a:r>
            <a:endParaRPr b="0">
              <a:solidFill>
                <a:schemeClr val="tx1"/>
              </a:solidFill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solidFill>
                  <a:srgbClr val="FF2600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 altLang="zh-CN" b="0">
                <a:solidFill>
                  <a:srgbClr val="FF0000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Skywalking </a:t>
            </a:r>
            <a:r>
              <a:rPr lang="zh-CN" altLang="en-US" b="0">
                <a:solidFill>
                  <a:srgbClr val="FF0000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业务拓扑图</a:t>
            </a:r>
            <a:endParaRPr b="0">
              <a:solidFill>
                <a:schemeClr val="tx1"/>
              </a:solidFill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solidFill>
                  <a:srgbClr val="FF2600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 b="0">
                <a:solidFill>
                  <a:schemeClr val="tx1"/>
                </a:solidFill>
                <a:latin typeface="苹方-简" panose="020B0400000000000000" charset="-122"/>
                <a:ea typeface="苹方-简" panose="020B0400000000000000" charset="-122"/>
              </a:rPr>
              <a:t>Skywalking Trace</a:t>
            </a:r>
            <a:r>
              <a:rPr lang="zh-CN" altLang="en-US" b="0">
                <a:solidFill>
                  <a:schemeClr val="tx1"/>
                </a:solidFill>
                <a:latin typeface="苹方-简" panose="020B0400000000000000" charset="-122"/>
                <a:ea typeface="苹方-简" panose="020B0400000000000000" charset="-122"/>
              </a:rPr>
              <a:t>页二次开发</a:t>
            </a:r>
            <a:endParaRPr lang="zh-CN" altLang="en-US" b="0">
              <a:solidFill>
                <a:schemeClr val="tx1"/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7605" y="1130300"/>
            <a:ext cx="7279005" cy="509397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微服务生产就绪"/>
          <p:cNvSpPr/>
          <p:nvPr/>
        </p:nvSpPr>
        <p:spPr>
          <a:xfrm>
            <a:off x="127000" y="1524000"/>
            <a:ext cx="634456" cy="3721430"/>
          </a:xfrm>
          <a:prstGeom prst="rect">
            <a:avLst/>
          </a:prstGeom>
          <a:solidFill>
            <a:srgbClr val="3E83E1"/>
          </a:solidFill>
          <a:ln w="6350">
            <a:solidFill>
              <a:schemeClr val="accent5"/>
            </a:solidFill>
            <a:miter/>
          </a:ln>
        </p:spPr>
        <p:txBody>
          <a:bodyPr lIns="0" tIns="0" rIns="0" bIns="0"/>
          <a:lstStyle>
            <a:lvl1pPr algn="ctr">
              <a:defRPr sz="28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endParaRPr>
              <a:latin typeface="苹方-简" panose="020B0400000000000000" charset="-122"/>
              <a:ea typeface="苹方-简" panose="020B0400000000000000" charset="-122"/>
            </a:endParaRPr>
          </a:p>
          <a:p>
            <a:r>
              <a:rPr>
                <a:latin typeface="苹方-简" panose="020B0400000000000000" charset="-122"/>
                <a:ea typeface="苹方-简" panose="020B0400000000000000" charset="-122"/>
              </a:rPr>
              <a:t>微服务生产就绪</a:t>
            </a:r>
            <a:endParaRPr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222" name="相关系统截图"/>
          <p:cNvSpPr txBox="1">
            <a:spLocks noGrp="1"/>
          </p:cNvSpPr>
          <p:nvPr>
            <p:ph type="title"/>
          </p:nvPr>
        </p:nvSpPr>
        <p:spPr>
          <a:xfrm>
            <a:off x="324652" y="89330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相关系统截图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224" name="Grafana 通用指标…"/>
          <p:cNvSpPr txBox="1">
            <a:spLocks noGrp="1"/>
          </p:cNvSpPr>
          <p:nvPr>
            <p:ph type="body" sz="quarter" idx="1"/>
          </p:nvPr>
        </p:nvSpPr>
        <p:spPr>
          <a:xfrm>
            <a:off x="9120273" y="1377181"/>
            <a:ext cx="2937870" cy="4420151"/>
          </a:xfrm>
          <a:prstGeom prst="rect">
            <a:avLst/>
          </a:prstGeom>
        </p:spPr>
        <p:txBody>
          <a:bodyPr>
            <a:normAutofit lnSpcReduction="20000"/>
          </a:bodyPr>
          <a:lstStyle/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Grafana 通用指标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Grafana 自定义指标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Grafana 容器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InfluxDb Proxy Sharding 策略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日志（错误、执行慢）报警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solidFill>
                  <a:srgbClr val="FF2600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solidFill>
                  <a:schemeClr val="tx1"/>
                </a:solidFill>
                <a:latin typeface="苹方-简" panose="020B0400000000000000" charset="-122"/>
                <a:ea typeface="苹方-简" panose="020B0400000000000000" charset="-122"/>
              </a:rPr>
              <a:t>Skywalking 拓扑图二次开发</a:t>
            </a:r>
            <a:endParaRPr b="0">
              <a:solidFill>
                <a:schemeClr val="tx1"/>
              </a:solidFill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solidFill>
                  <a:srgbClr val="FF2600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 altLang="zh-CN" b="0">
                <a:solidFill>
                  <a:schemeClr val="tx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Skywalking </a:t>
            </a:r>
            <a:r>
              <a:rPr lang="zh-CN" altLang="en-US" b="0">
                <a:solidFill>
                  <a:schemeClr val="tx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业务拓扑图</a:t>
            </a:r>
            <a:endParaRPr b="0">
              <a:solidFill>
                <a:schemeClr val="tx1"/>
              </a:solidFill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solidFill>
                  <a:srgbClr val="FF2600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 b="0">
                <a:solidFill>
                  <a:srgbClr val="FF0000"/>
                </a:solidFill>
                <a:latin typeface="苹方-简" panose="020B0400000000000000" charset="-122"/>
                <a:ea typeface="苹方-简" panose="020B0400000000000000" charset="-122"/>
              </a:rPr>
              <a:t>Skywalking Trace</a:t>
            </a:r>
            <a:r>
              <a:rPr lang="zh-CN" altLang="en-US" b="0">
                <a:solidFill>
                  <a:srgbClr val="FF0000"/>
                </a:solidFill>
                <a:latin typeface="苹方-简" panose="020B0400000000000000" charset="-122"/>
                <a:ea typeface="苹方-简" panose="020B0400000000000000" charset="-122"/>
              </a:rPr>
              <a:t>页二次开发</a:t>
            </a:r>
            <a:endParaRPr lang="zh-CN" altLang="en-US" b="0">
              <a:solidFill>
                <a:srgbClr val="FF0000"/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8865" y="1227455"/>
            <a:ext cx="7615620" cy="44028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微服务治理架构"/>
          <p:cNvSpPr txBox="1">
            <a:spLocks noGrp="1"/>
          </p:cNvSpPr>
          <p:nvPr>
            <p:ph type="title"/>
          </p:nvPr>
        </p:nvSpPr>
        <p:spPr>
          <a:xfrm>
            <a:off x="324652" y="89330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微服务治理架构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227" name="微服务…"/>
          <p:cNvSpPr/>
          <p:nvPr/>
        </p:nvSpPr>
        <p:spPr>
          <a:xfrm>
            <a:off x="127000" y="1529151"/>
            <a:ext cx="663618" cy="3812398"/>
          </a:xfrm>
          <a:prstGeom prst="rect">
            <a:avLst/>
          </a:prstGeom>
          <a:solidFill>
            <a:srgbClr val="E9C51D"/>
          </a:solidFill>
          <a:ln w="6350">
            <a:noFill/>
            <a:miter/>
          </a:ln>
        </p:spPr>
        <p:txBody>
          <a:bodyPr lIns="0" tIns="0" rIns="0" bIns="0"/>
          <a:lstStyle/>
          <a:p>
            <a:pPr algn="ctr">
              <a:defRPr sz="3000" b="1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endParaRPr b="0">
              <a:ln>
                <a:noFill/>
              </a:ln>
              <a:latin typeface="苹方-简" panose="020B0400000000000000" charset="-122"/>
              <a:ea typeface="苹方-简" panose="020B0400000000000000" charset="-122"/>
            </a:endParaRPr>
          </a:p>
          <a:p>
            <a:pPr algn="ctr">
              <a:defRPr sz="3000" b="1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n>
                  <a:noFill/>
                </a:ln>
                <a:latin typeface="苹方-简" panose="020B0400000000000000" charset="-122"/>
                <a:ea typeface="苹方-简" panose="020B0400000000000000" charset="-122"/>
              </a:rPr>
              <a:t>微服务</a:t>
            </a:r>
            <a:endParaRPr b="0">
              <a:ln>
                <a:noFill/>
              </a:ln>
              <a:latin typeface="苹方-简" panose="020B0400000000000000" charset="-122"/>
              <a:ea typeface="苹方-简" panose="020B0400000000000000" charset="-122"/>
            </a:endParaRPr>
          </a:p>
          <a:p>
            <a:pPr algn="ctr">
              <a:defRPr sz="3000" b="1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n>
                  <a:noFill/>
                </a:ln>
                <a:latin typeface="苹方-简" panose="020B0400000000000000" charset="-122"/>
                <a:ea typeface="苹方-简" panose="020B0400000000000000" charset="-122"/>
              </a:rPr>
              <a:t>治理</a:t>
            </a:r>
            <a:endParaRPr b="0">
              <a:ln>
                <a:noFill/>
              </a:ln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228" name="实现一套基于Spring Cloud的微服务框架 MicroService…"/>
          <p:cNvSpPr txBox="1">
            <a:spLocks noGrp="1"/>
          </p:cNvSpPr>
          <p:nvPr>
            <p:ph type="body" sz="half" idx="1"/>
          </p:nvPr>
        </p:nvSpPr>
        <p:spPr>
          <a:xfrm>
            <a:off x="7974861" y="1445296"/>
            <a:ext cx="3967126" cy="4436236"/>
          </a:xfrm>
          <a:prstGeom prst="rect">
            <a:avLst/>
          </a:prstGeom>
        </p:spPr>
        <p:txBody>
          <a:bodyPr>
            <a:noAutofit/>
          </a:bodyPr>
          <a:lstStyle/>
          <a:p>
            <a:pPr marL="137160" indent="-137160" defTabSz="548640">
              <a:lnSpc>
                <a:spcPct val="100000"/>
              </a:lnSpc>
              <a:spcBef>
                <a:spcPts val="600"/>
              </a:spcBef>
              <a:defRPr sz="15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sz="1600" b="0">
                <a:latin typeface="苹方-简" panose="020B0400000000000000" charset="-122"/>
                <a:ea typeface="苹方-简" panose="020B0400000000000000" charset="-122"/>
              </a:rPr>
              <a:t>实现一套基于Spring Cloud的微服务框架 MicroService</a:t>
            </a:r>
            <a:endParaRPr sz="1600" b="0">
              <a:latin typeface="苹方-简" panose="020B0400000000000000" charset="-122"/>
              <a:ea typeface="苹方-简" panose="020B0400000000000000" charset="-122"/>
            </a:endParaRPr>
          </a:p>
          <a:p>
            <a:pPr marL="137160" indent="-137160" defTabSz="548640">
              <a:lnSpc>
                <a:spcPct val="100000"/>
              </a:lnSpc>
              <a:spcBef>
                <a:spcPts val="600"/>
              </a:spcBef>
              <a:defRPr sz="15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sz="1600" b="0">
                <a:latin typeface="苹方-简" panose="020B0400000000000000" charset="-122"/>
                <a:ea typeface="苹方-简" panose="020B0400000000000000" charset="-122"/>
              </a:rPr>
              <a:t>微服务启动的时候由发布系统注入环境变量（比如服务ID和服务分组）</a:t>
            </a:r>
            <a:endParaRPr sz="1600" b="0">
              <a:latin typeface="苹方-简" panose="020B0400000000000000" charset="-122"/>
              <a:ea typeface="苹方-简" panose="020B0400000000000000" charset="-122"/>
            </a:endParaRPr>
          </a:p>
          <a:p>
            <a:pPr marL="137160" indent="-137160" defTabSz="548640">
              <a:lnSpc>
                <a:spcPct val="100000"/>
              </a:lnSpc>
              <a:spcBef>
                <a:spcPts val="600"/>
              </a:spcBef>
              <a:defRPr sz="15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sz="1600" b="0">
                <a:latin typeface="苹方-简" panose="020B0400000000000000" charset="-122"/>
                <a:ea typeface="苹方-简" panose="020B0400000000000000" charset="-122"/>
              </a:rPr>
              <a:t>应用在发布的时候通过发布系统选择分组</a:t>
            </a:r>
            <a:endParaRPr sz="1600" b="0">
              <a:latin typeface="苹方-简" panose="020B0400000000000000" charset="-122"/>
              <a:ea typeface="苹方-简" panose="020B0400000000000000" charset="-122"/>
            </a:endParaRPr>
          </a:p>
          <a:p>
            <a:pPr marL="137160" indent="-137160" defTabSz="548640">
              <a:lnSpc>
                <a:spcPct val="100000"/>
              </a:lnSpc>
              <a:spcBef>
                <a:spcPts val="600"/>
              </a:spcBef>
              <a:defRPr sz="15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sz="1600" b="0">
                <a:latin typeface="苹方-简" panose="020B0400000000000000" charset="-122"/>
                <a:ea typeface="苹方-简" panose="020B0400000000000000" charset="-122"/>
              </a:rPr>
              <a:t>通过这个框架实现服务端负载上报，以及客户端调用配置拉取，以及自定义的客户端路由和负载算法</a:t>
            </a:r>
            <a:r>
              <a:rPr lang="zh-CN" sz="1600" b="0">
                <a:latin typeface="苹方-简" panose="020B0400000000000000" charset="-122"/>
                <a:ea typeface="苹方-简" panose="020B0400000000000000" charset="-122"/>
              </a:rPr>
              <a:t>（可以实现缓慢启动）</a:t>
            </a:r>
            <a:endParaRPr sz="1600" b="0">
              <a:latin typeface="苹方-简" panose="020B0400000000000000" charset="-122"/>
              <a:ea typeface="苹方-简" panose="020B0400000000000000" charset="-122"/>
            </a:endParaRPr>
          </a:p>
          <a:p>
            <a:pPr marL="137160" indent="-137160" defTabSz="548640">
              <a:lnSpc>
                <a:spcPct val="100000"/>
              </a:lnSpc>
              <a:spcBef>
                <a:spcPts val="600"/>
              </a:spcBef>
              <a:defRPr sz="15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sz="1600" b="0">
                <a:latin typeface="苹方-简" panose="020B0400000000000000" charset="-122"/>
                <a:ea typeface="苹方-简" panose="020B0400000000000000" charset="-122"/>
              </a:rPr>
              <a:t>在微服务治理平台（基于Spring Cloud Admin）上可以实现服务的查看、元数据查看、方法信息查看、服务上下线、调用授权以及调用路由</a:t>
            </a:r>
            <a:endParaRPr sz="1600" b="0">
              <a:latin typeface="苹方-简" panose="020B0400000000000000" charset="-122"/>
              <a:ea typeface="苹方-简" panose="020B0400000000000000" charset="-122"/>
            </a:endParaRPr>
          </a:p>
          <a:p>
            <a:pPr marL="137160" indent="-137160" defTabSz="548640">
              <a:lnSpc>
                <a:spcPct val="100000"/>
              </a:lnSpc>
              <a:spcBef>
                <a:spcPts val="600"/>
              </a:spcBef>
              <a:defRPr sz="15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sz="1600" b="0">
                <a:latin typeface="苹方-简" panose="020B0400000000000000" charset="-122"/>
                <a:ea typeface="苹方-简" panose="020B0400000000000000" charset="-122"/>
              </a:rPr>
              <a:t>对于调用路由可以选择优先或仅限两种策略（仅限适合多套测试路由，优先适合生产的灰度测试）</a:t>
            </a:r>
            <a:endParaRPr sz="1600" b="0">
              <a:latin typeface="苹方-简" panose="020B0400000000000000" charset="-122"/>
              <a:ea typeface="苹方-简" panose="020B0400000000000000" charset="-122"/>
            </a:endParaRPr>
          </a:p>
        </p:txBody>
      </p:sp>
      <p:pic>
        <p:nvPicPr>
          <p:cNvPr id="229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8592" y="1210272"/>
            <a:ext cx="6870249" cy="490628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微服务安全"/>
          <p:cNvSpPr/>
          <p:nvPr/>
        </p:nvSpPr>
        <p:spPr>
          <a:xfrm>
            <a:off x="127000" y="1524000"/>
            <a:ext cx="634456" cy="3721430"/>
          </a:xfrm>
          <a:prstGeom prst="rect">
            <a:avLst/>
          </a:prstGeom>
          <a:solidFill>
            <a:srgbClr val="E9C51D"/>
          </a:solidFill>
          <a:ln w="6350">
            <a:noFill/>
            <a:miter/>
          </a:ln>
        </p:spPr>
        <p:txBody>
          <a:bodyPr lIns="0" tIns="0" rIns="0" bIns="0" anchor="ctr"/>
          <a:lstStyle>
            <a:lvl1pPr algn="ctr">
              <a:defRPr sz="2800" b="1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微服务</a:t>
            </a:r>
            <a:r>
              <a:rPr lang="zh-CN" b="0">
                <a:latin typeface="苹方-简" panose="020B0400000000000000" charset="-122"/>
                <a:ea typeface="苹方-简" panose="020B0400000000000000" charset="-122"/>
              </a:rPr>
              <a:t>治理</a:t>
            </a:r>
            <a:endParaRPr lang="zh-CN" b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261" name="相关系统截图"/>
          <p:cNvSpPr txBox="1">
            <a:spLocks noGrp="1"/>
          </p:cNvSpPr>
          <p:nvPr>
            <p:ph type="title"/>
          </p:nvPr>
        </p:nvSpPr>
        <p:spPr>
          <a:xfrm>
            <a:off x="448284" y="98841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相关系统截图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262" name="SQL查询…"/>
          <p:cNvSpPr txBox="1">
            <a:spLocks noGrp="1"/>
          </p:cNvSpPr>
          <p:nvPr>
            <p:ph type="body" sz="quarter" idx="1"/>
          </p:nvPr>
        </p:nvSpPr>
        <p:spPr>
          <a:xfrm>
            <a:off x="9418809" y="1424732"/>
            <a:ext cx="2538377" cy="4420151"/>
          </a:xfrm>
          <a:prstGeom prst="rect">
            <a:avLst/>
          </a:prstGeom>
        </p:spPr>
        <p:txBody>
          <a:bodyPr/>
          <a:lstStyle/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zh-CN" altLang="en-US" b="0">
                <a:solidFill>
                  <a:srgbClr val="FF0000"/>
                </a:solidFill>
                <a:latin typeface="苹方-简" panose="020B0400000000000000" charset="-122"/>
                <a:ea typeface="苹方-简" panose="020B0400000000000000" charset="-122"/>
              </a:rPr>
              <a:t>微服务治理平台路由配置</a:t>
            </a:r>
            <a:endParaRPr lang="zh-CN" altLang="en-US" b="0">
              <a:solidFill>
                <a:srgbClr val="FF0000"/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8255" y="1229360"/>
            <a:ext cx="7624445" cy="21920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525" y="3293745"/>
            <a:ext cx="5589905" cy="27432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微服务部署流程"/>
          <p:cNvSpPr txBox="1">
            <a:spLocks noGrp="1"/>
          </p:cNvSpPr>
          <p:nvPr>
            <p:ph type="title"/>
          </p:nvPr>
        </p:nvSpPr>
        <p:spPr>
          <a:xfrm>
            <a:off x="324652" y="89330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微服务部署流程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232" name="微服务…"/>
          <p:cNvSpPr/>
          <p:nvPr/>
        </p:nvSpPr>
        <p:spPr>
          <a:xfrm>
            <a:off x="127000" y="1529151"/>
            <a:ext cx="663618" cy="3812398"/>
          </a:xfrm>
          <a:prstGeom prst="rect">
            <a:avLst/>
          </a:prstGeom>
          <a:solidFill>
            <a:srgbClr val="D9521E"/>
          </a:solidFill>
          <a:ln w="6350">
            <a:noFill/>
            <a:miter/>
          </a:ln>
        </p:spPr>
        <p:txBody>
          <a:bodyPr lIns="0" tIns="0" rIns="0" bIns="0"/>
          <a:lstStyle/>
          <a:p>
            <a:pPr algn="ctr">
              <a:defRPr sz="3000" b="1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 algn="ctr">
              <a:defRPr sz="3000" b="1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微服务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 algn="ctr">
              <a:defRPr sz="3000" b="1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部署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233" name="Sonar检查确保没有重大规范问题…"/>
          <p:cNvSpPr txBox="1">
            <a:spLocks noGrp="1"/>
          </p:cNvSpPr>
          <p:nvPr>
            <p:ph type="body" sz="quarter" idx="1"/>
          </p:nvPr>
        </p:nvSpPr>
        <p:spPr>
          <a:xfrm>
            <a:off x="9966924" y="1355501"/>
            <a:ext cx="1902948" cy="4501283"/>
          </a:xfrm>
          <a:prstGeom prst="rect">
            <a:avLst/>
          </a:prstGeom>
        </p:spPr>
        <p:txBody>
          <a:bodyPr/>
          <a:lstStyle/>
          <a:p>
            <a:pPr marL="196850" indent="-196850" defTabSz="786130">
              <a:spcBef>
                <a:spcPts val="800"/>
              </a:spcBef>
              <a:defRPr sz="1635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Sonar检查确保没有重大规范问题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 marL="196850" indent="-196850" defTabSz="786130">
              <a:spcBef>
                <a:spcPts val="800"/>
              </a:spcBef>
              <a:defRPr sz="1635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依赖情况上传依赖分析平台用于架构规范化包依赖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 marL="196850" indent="-196850" defTabSz="786130">
              <a:spcBef>
                <a:spcPts val="800"/>
              </a:spcBef>
              <a:defRPr sz="1635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不同环境相同镜像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 marL="196850" indent="-196850" defTabSz="786130">
              <a:spcBef>
                <a:spcPts val="800"/>
              </a:spcBef>
              <a:defRPr sz="1635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点火熄火机制确保K8S的Service和Spring Cloud协同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 marL="196850" indent="-196850" defTabSz="786130">
              <a:spcBef>
                <a:spcPts val="800"/>
              </a:spcBef>
              <a:defRPr sz="1635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发布前后会有微信通知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1415415"/>
            <a:ext cx="8532000" cy="352267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贝壳金服"/>
          <p:cNvSpPr txBox="1">
            <a:spLocks noGrp="1"/>
          </p:cNvSpPr>
          <p:nvPr>
            <p:ph type="title"/>
          </p:nvPr>
        </p:nvSpPr>
        <p:spPr>
          <a:xfrm>
            <a:off x="419753" y="65109"/>
            <a:ext cx="10515601" cy="1197623"/>
          </a:xfrm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贝壳金服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24059" y="3087931"/>
            <a:ext cx="8869156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dirty="0">
                <a:solidFill>
                  <a:srgbClr val="00A0E8"/>
                </a:solidFill>
                <a:latin typeface="苹方-简" panose="020B0400000000000000" charset="-122"/>
                <a:ea typeface="苹方-简" panose="020B0400000000000000" charset="-122"/>
              </a:rPr>
              <a:t>专注居住场景的金融科技服务商</a:t>
            </a:r>
            <a:endParaRPr kumimoji="1" lang="zh-CN" altLang="en-US" sz="3600" dirty="0">
              <a:solidFill>
                <a:srgbClr val="00A0E8"/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4059" y="4084247"/>
            <a:ext cx="5967999" cy="138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zh-CN" altLang="en-US" sz="1400" dirty="0">
                <a:solidFill>
                  <a:schemeClr val="tx1"/>
                </a:solidFill>
                <a:latin typeface="苹方-简" panose="020B0400000000000000" charset="-122"/>
                <a:ea typeface="苹方-简" panose="020B0400000000000000" charset="-122"/>
              </a:rPr>
              <a:t>贝壳金服聚焦于居住领域，以金融科技为驱动，结合人工智能、场景风控技术与独家大数据，链接数百万家庭与主流金融机构</a:t>
            </a:r>
            <a:endParaRPr kumimoji="1" lang="en-US" altLang="zh-CN" sz="1400" dirty="0">
              <a:solidFill>
                <a:schemeClr val="tx1"/>
              </a:solidFill>
              <a:latin typeface="苹方-简" panose="020B0400000000000000" charset="-122"/>
              <a:ea typeface="苹方-简" panose="020B0400000000000000" charset="-122"/>
            </a:endParaRPr>
          </a:p>
          <a:p>
            <a:pPr algn="just">
              <a:lnSpc>
                <a:spcPct val="120000"/>
              </a:lnSpc>
            </a:pPr>
            <a:endParaRPr kumimoji="1" lang="zh-CN" altLang="en-US" sz="1400" dirty="0">
              <a:solidFill>
                <a:schemeClr val="tx1"/>
              </a:solidFill>
              <a:latin typeface="苹方-简" panose="020B0400000000000000" charset="-122"/>
              <a:ea typeface="苹方-简" panose="020B0400000000000000" charset="-122"/>
            </a:endParaRPr>
          </a:p>
          <a:p>
            <a:pPr algn="just">
              <a:lnSpc>
                <a:spcPct val="120000"/>
              </a:lnSpc>
            </a:pPr>
            <a:r>
              <a:rPr kumimoji="1" lang="zh-CN" altLang="en-US" sz="1400" dirty="0">
                <a:solidFill>
                  <a:schemeClr val="tx1"/>
                </a:solidFill>
                <a:latin typeface="苹方-简" panose="020B0400000000000000" charset="-122"/>
                <a:ea typeface="苹方-简" panose="020B0400000000000000" charset="-122"/>
              </a:rPr>
              <a:t>在房屋租赁、买卖、家装、安居等场景中满足用户各种金融需求，让每个家庭都能享受高品质的居住生活</a:t>
            </a:r>
            <a:endParaRPr kumimoji="1" lang="zh-CN" altLang="en-US" sz="1400" dirty="0">
              <a:solidFill>
                <a:schemeClr val="tx1"/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853" y="1427551"/>
            <a:ext cx="3722525" cy="1890119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7865189" y="4084247"/>
            <a:ext cx="3360780" cy="1383030"/>
            <a:chOff x="7865189" y="4084247"/>
            <a:chExt cx="3360780" cy="1383030"/>
          </a:xfrm>
        </p:grpSpPr>
        <p:sp>
          <p:nvSpPr>
            <p:cNvPr id="10" name="文本框 9"/>
            <p:cNvSpPr txBox="1"/>
            <p:nvPr/>
          </p:nvSpPr>
          <p:spPr>
            <a:xfrm>
              <a:off x="8160460" y="4084247"/>
              <a:ext cx="3065509" cy="1383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zh-CN" sz="1400" i="1" dirty="0" smtClean="0">
                  <a:solidFill>
                    <a:srgbClr val="00A0E8"/>
                  </a:solidFill>
                  <a:latin typeface="苹方-简" panose="020B0400000000000000" charset="-122"/>
                  <a:ea typeface="苹方-简" panose="020B0400000000000000" charset="-122"/>
                </a:rPr>
                <a:t>2</a:t>
              </a:r>
              <a:r>
                <a:rPr kumimoji="1" lang="en-US" altLang="en-US" sz="1400" i="1" dirty="0" smtClean="0">
                  <a:solidFill>
                    <a:srgbClr val="00A0E8"/>
                  </a:solidFill>
                  <a:latin typeface="苹方-简" panose="020B0400000000000000" charset="-122"/>
                  <a:ea typeface="苹方-简" panose="020B0400000000000000" charset="-122"/>
                </a:rPr>
                <a:t>00</a:t>
              </a:r>
              <a:r>
                <a:rPr kumimoji="1" lang="en-US" altLang="zh-CN" sz="1400" i="1" dirty="0" smtClean="0">
                  <a:solidFill>
                    <a:srgbClr val="00A0E8"/>
                  </a:solidFill>
                  <a:latin typeface="苹方-简" panose="020B0400000000000000" charset="-122"/>
                  <a:ea typeface="苹方-简" panose="020B0400000000000000" charset="-122"/>
                </a:rPr>
                <a:t>6</a:t>
              </a:r>
              <a:r>
                <a:rPr kumimoji="1" lang="zh-CN" altLang="en-US" sz="1400" i="1" dirty="0">
                  <a:solidFill>
                    <a:srgbClr val="00A0E8"/>
                  </a:solidFill>
                  <a:latin typeface="苹方-简" panose="020B0400000000000000" charset="-122"/>
                  <a:ea typeface="苹方-简" panose="020B0400000000000000" charset="-122"/>
                </a:rPr>
                <a:t>年</a:t>
              </a:r>
              <a:endParaRPr kumimoji="1" lang="en-US" altLang="zh-CN" sz="1400" i="1" dirty="0">
                <a:solidFill>
                  <a:srgbClr val="00A0E8"/>
                </a:solidFill>
                <a:latin typeface="苹方-简" panose="020B0400000000000000" charset="-122"/>
                <a:ea typeface="苹方-简" panose="020B0400000000000000" charset="-122"/>
              </a:endParaRPr>
            </a:p>
            <a:p>
              <a:pPr>
                <a:lnSpc>
                  <a:spcPct val="120000"/>
                </a:lnSpc>
              </a:pPr>
              <a:r>
                <a:rPr kumimoji="1" lang="zh-CN" altLang="en-US" sz="1400" i="1" dirty="0">
                  <a:solidFill>
                    <a:schemeClr val="tx1"/>
                  </a:solidFill>
                  <a:latin typeface="苹方-简" panose="020B0400000000000000" charset="-122"/>
                  <a:ea typeface="苹方-简" panose="020B0400000000000000" charset="-122"/>
                </a:rPr>
                <a:t>贝壳金服起步于链家金融事业部</a:t>
              </a:r>
              <a:endParaRPr kumimoji="1" lang="zh-CN" altLang="en-US" sz="1400" i="1" dirty="0">
                <a:solidFill>
                  <a:schemeClr val="tx1"/>
                </a:solidFill>
                <a:latin typeface="苹方-简" panose="020B0400000000000000" charset="-122"/>
                <a:ea typeface="苹方-简" panose="020B0400000000000000" charset="-122"/>
              </a:endParaRPr>
            </a:p>
            <a:p>
              <a:pPr>
                <a:lnSpc>
                  <a:spcPct val="120000"/>
                </a:lnSpc>
              </a:pPr>
              <a:endParaRPr kumimoji="1" lang="en-US" altLang="zh-CN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苹方-简" panose="020B0400000000000000" charset="-122"/>
                <a:ea typeface="苹方-简" panose="020B0400000000000000" charset="-122"/>
              </a:endParaRPr>
            </a:p>
            <a:p>
              <a:pPr>
                <a:lnSpc>
                  <a:spcPct val="120000"/>
                </a:lnSpc>
              </a:pPr>
              <a:r>
                <a:rPr kumimoji="1" lang="en-US" altLang="zh-CN" sz="1400" i="1" dirty="0" smtClean="0">
                  <a:solidFill>
                    <a:srgbClr val="00A0E8"/>
                  </a:solidFill>
                  <a:latin typeface="苹方-简" panose="020B0400000000000000" charset="-122"/>
                  <a:ea typeface="苹方-简" panose="020B0400000000000000" charset="-122"/>
                </a:rPr>
                <a:t>2017</a:t>
              </a:r>
              <a:r>
                <a:rPr kumimoji="1" lang="zh-CN" altLang="en-US" sz="1400" i="1" dirty="0" smtClean="0">
                  <a:solidFill>
                    <a:srgbClr val="00A0E8"/>
                  </a:solidFill>
                  <a:latin typeface="苹方-简" panose="020B0400000000000000" charset="-122"/>
                  <a:ea typeface="苹方-简" panose="020B0400000000000000" charset="-122"/>
                </a:rPr>
                <a:t>年</a:t>
              </a:r>
              <a:r>
                <a:rPr kumimoji="1" lang="en-US" altLang="zh-CN" sz="1400" i="1" dirty="0" smtClean="0">
                  <a:solidFill>
                    <a:srgbClr val="00A0E8"/>
                  </a:solidFill>
                  <a:latin typeface="苹方-简" panose="020B0400000000000000" charset="-122"/>
                  <a:ea typeface="苹方-简" panose="020B0400000000000000" charset="-122"/>
                </a:rPr>
                <a:t>3</a:t>
              </a:r>
              <a:r>
                <a:rPr kumimoji="1" lang="zh-CN" altLang="en-US" sz="1400" i="1" dirty="0" smtClean="0">
                  <a:solidFill>
                    <a:srgbClr val="00A0E8"/>
                  </a:solidFill>
                  <a:latin typeface="苹方-简" panose="020B0400000000000000" charset="-122"/>
                  <a:ea typeface="苹方-简" panose="020B0400000000000000" charset="-122"/>
                </a:rPr>
                <a:t>月</a:t>
              </a:r>
              <a:endParaRPr kumimoji="1" lang="zh-CN" altLang="en-US" sz="1400" i="1" dirty="0" smtClean="0">
                <a:solidFill>
                  <a:srgbClr val="00A0E8"/>
                </a:solidFill>
                <a:latin typeface="苹方-简" panose="020B0400000000000000" charset="-122"/>
                <a:ea typeface="苹方-简" panose="020B0400000000000000" charset="-122"/>
              </a:endParaRPr>
            </a:p>
            <a:p>
              <a:pPr>
                <a:lnSpc>
                  <a:spcPct val="120000"/>
                </a:lnSpc>
              </a:pPr>
              <a:r>
                <a:rPr kumimoji="1" lang="zh-CN" altLang="en-US" sz="1400" i="1" dirty="0" smtClean="0">
                  <a:solidFill>
                    <a:schemeClr val="tx1"/>
                  </a:solidFill>
                  <a:latin typeface="苹方-简" panose="020B0400000000000000" charset="-122"/>
                  <a:ea typeface="苹方-简" panose="020B0400000000000000" charset="-122"/>
                </a:rPr>
                <a:t>贝壳金服正式独立运营</a:t>
              </a:r>
              <a:endParaRPr kumimoji="1" lang="zh-CN" altLang="en-US" sz="1400" i="1" dirty="0">
                <a:solidFill>
                  <a:schemeClr val="tx1"/>
                </a:solidFill>
                <a:latin typeface="苹方-简" panose="020B0400000000000000" charset="-122"/>
                <a:ea typeface="苹方-简" panose="020B0400000000000000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7865189" y="4166976"/>
              <a:ext cx="180639" cy="180639"/>
            </a:xfrm>
            <a:prstGeom prst="rect">
              <a:avLst/>
            </a:prstGeom>
            <a:solidFill>
              <a:srgbClr val="00A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苹方-简" panose="020B0400000000000000" charset="-122"/>
                <a:ea typeface="苹方-简" panose="020B0400000000000000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868309" y="4937216"/>
              <a:ext cx="180639" cy="180639"/>
            </a:xfrm>
            <a:prstGeom prst="rect">
              <a:avLst/>
            </a:prstGeom>
            <a:solidFill>
              <a:srgbClr val="00A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苹方-简" panose="020B0400000000000000" charset="-122"/>
                <a:ea typeface="苹方-简" panose="020B0400000000000000" charset="-122"/>
              </a:endParaRPr>
            </a:p>
          </p:txBody>
        </p:sp>
      </p:grp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微服务安全"/>
          <p:cNvSpPr/>
          <p:nvPr/>
        </p:nvSpPr>
        <p:spPr>
          <a:xfrm>
            <a:off x="127000" y="1524000"/>
            <a:ext cx="634456" cy="3721430"/>
          </a:xfrm>
          <a:prstGeom prst="rect">
            <a:avLst/>
          </a:prstGeom>
          <a:solidFill>
            <a:srgbClr val="2F811C"/>
          </a:solidFill>
          <a:ln w="6350">
            <a:noFill/>
            <a:miter/>
          </a:ln>
        </p:spPr>
        <p:txBody>
          <a:bodyPr lIns="0" tIns="0" rIns="0" bIns="0" anchor="ctr"/>
          <a:lstStyle>
            <a:lvl1pPr algn="ctr">
              <a:defRPr sz="2800" b="1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微服务安全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237" name="安全的四个方面"/>
          <p:cNvSpPr txBox="1">
            <a:spLocks noGrp="1"/>
          </p:cNvSpPr>
          <p:nvPr>
            <p:ph type="title"/>
          </p:nvPr>
        </p:nvSpPr>
        <p:spPr>
          <a:xfrm>
            <a:off x="448284" y="98841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安全的四个方面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7895" y="1524000"/>
            <a:ext cx="11043920" cy="39922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微服务安全"/>
          <p:cNvSpPr/>
          <p:nvPr/>
        </p:nvSpPr>
        <p:spPr>
          <a:xfrm>
            <a:off x="127000" y="1524000"/>
            <a:ext cx="634456" cy="3721430"/>
          </a:xfrm>
          <a:prstGeom prst="rect">
            <a:avLst/>
          </a:prstGeom>
          <a:solidFill>
            <a:srgbClr val="2F811C"/>
          </a:solidFill>
          <a:ln w="6350">
            <a:noFill/>
            <a:miter/>
          </a:ln>
        </p:spPr>
        <p:txBody>
          <a:bodyPr lIns="0" tIns="0" rIns="0" bIns="0" anchor="ctr"/>
          <a:lstStyle>
            <a:lvl1pPr algn="ctr">
              <a:defRPr sz="2800" b="1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微服务安全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241" name="敏感表溯源 &amp; Db Proxy边车"/>
          <p:cNvSpPr txBox="1">
            <a:spLocks noGrp="1"/>
          </p:cNvSpPr>
          <p:nvPr>
            <p:ph type="title"/>
          </p:nvPr>
        </p:nvSpPr>
        <p:spPr>
          <a:xfrm>
            <a:off x="448284" y="98841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敏感表溯源 &amp; Db Proxy边车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242" name="通过Skywalking获得应用和应用的依赖以及应用和数据表的关系…"/>
          <p:cNvSpPr txBox="1">
            <a:spLocks noGrp="1"/>
          </p:cNvSpPr>
          <p:nvPr>
            <p:ph type="body" sz="quarter" idx="1"/>
          </p:nvPr>
        </p:nvSpPr>
        <p:spPr>
          <a:xfrm>
            <a:off x="9291618" y="1330050"/>
            <a:ext cx="2626556" cy="4652336"/>
          </a:xfrm>
          <a:prstGeom prst="rect">
            <a:avLst/>
          </a:prstGeom>
        </p:spPr>
        <p:txBody>
          <a:bodyPr/>
          <a:lstStyle/>
          <a:p>
            <a:pPr marL="95885" indent="-95885" defTabSz="383540">
              <a:lnSpc>
                <a:spcPct val="100000"/>
              </a:lnSpc>
              <a:spcBef>
                <a:spcPts val="400"/>
              </a:spcBef>
              <a:defRPr sz="147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sz="1600" b="0">
                <a:latin typeface="苹方-简" panose="020B0400000000000000" charset="-122"/>
                <a:ea typeface="苹方-简" panose="020B0400000000000000" charset="-122"/>
              </a:rPr>
              <a:t>通过Skywalking获得应用和应用的依赖以及应用和数据表的关系</a:t>
            </a:r>
            <a:endParaRPr sz="1600" b="0">
              <a:latin typeface="苹方-简" panose="020B0400000000000000" charset="-122"/>
              <a:ea typeface="苹方-简" panose="020B0400000000000000" charset="-122"/>
            </a:endParaRPr>
          </a:p>
          <a:p>
            <a:pPr marL="95885" indent="-95885" defTabSz="383540">
              <a:lnSpc>
                <a:spcPct val="100000"/>
              </a:lnSpc>
              <a:spcBef>
                <a:spcPts val="400"/>
              </a:spcBef>
              <a:defRPr sz="147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sz="1600" b="0">
                <a:latin typeface="苹方-简" panose="020B0400000000000000" charset="-122"/>
                <a:ea typeface="苹方-简" panose="020B0400000000000000" charset="-122"/>
              </a:rPr>
              <a:t>结合表访问溯源信息和CMDB标记的敏感表进行敏感表溯源</a:t>
            </a:r>
            <a:endParaRPr sz="1600" b="0">
              <a:latin typeface="苹方-简" panose="020B0400000000000000" charset="-122"/>
              <a:ea typeface="苹方-简" panose="020B0400000000000000" charset="-122"/>
            </a:endParaRPr>
          </a:p>
          <a:p>
            <a:pPr marL="95885" indent="-95885" defTabSz="383540">
              <a:lnSpc>
                <a:spcPct val="100000"/>
              </a:lnSpc>
              <a:spcBef>
                <a:spcPts val="400"/>
              </a:spcBef>
              <a:defRPr sz="147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sz="1600" b="0">
                <a:latin typeface="苹方-简" panose="020B0400000000000000" charset="-122"/>
                <a:ea typeface="苹方-简" panose="020B0400000000000000" charset="-122"/>
              </a:rPr>
              <a:t>数据库代理基于 Apache ShardingSphere Proxy 二次开发</a:t>
            </a:r>
            <a:endParaRPr sz="1600" b="0">
              <a:latin typeface="苹方-简" panose="020B0400000000000000" charset="-122"/>
              <a:ea typeface="苹方-简" panose="020B0400000000000000" charset="-122"/>
            </a:endParaRPr>
          </a:p>
          <a:p>
            <a:pPr marL="95885" indent="-95885" defTabSz="383540">
              <a:lnSpc>
                <a:spcPct val="100000"/>
              </a:lnSpc>
              <a:spcBef>
                <a:spcPts val="400"/>
              </a:spcBef>
              <a:defRPr sz="147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sz="1600" b="0">
                <a:latin typeface="苹方-简" panose="020B0400000000000000" charset="-122"/>
                <a:ea typeface="苹方-简" panose="020B0400000000000000" charset="-122"/>
              </a:rPr>
              <a:t>通过代理访问数据库，除了DBA无人知晓数据库账号密码</a:t>
            </a:r>
            <a:endParaRPr sz="1600" b="0">
              <a:latin typeface="苹方-简" panose="020B0400000000000000" charset="-122"/>
              <a:ea typeface="苹方-简" panose="020B0400000000000000" charset="-122"/>
            </a:endParaRPr>
          </a:p>
          <a:p>
            <a:pPr marL="95885" indent="-95885" defTabSz="383540">
              <a:lnSpc>
                <a:spcPct val="100000"/>
              </a:lnSpc>
              <a:spcBef>
                <a:spcPts val="400"/>
              </a:spcBef>
              <a:defRPr sz="147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sz="1600" b="0">
                <a:latin typeface="苹方-简" panose="020B0400000000000000" charset="-122"/>
                <a:ea typeface="苹方-简" panose="020B0400000000000000" charset="-122"/>
              </a:rPr>
              <a:t>代理只能查询属于自己账号信息</a:t>
            </a:r>
            <a:endParaRPr sz="1600" b="0">
              <a:latin typeface="苹方-简" panose="020B0400000000000000" charset="-122"/>
              <a:ea typeface="苹方-简" panose="020B0400000000000000" charset="-122"/>
            </a:endParaRPr>
          </a:p>
          <a:p>
            <a:pPr marL="95885" indent="-95885" defTabSz="383540">
              <a:lnSpc>
                <a:spcPct val="100000"/>
              </a:lnSpc>
              <a:spcBef>
                <a:spcPts val="400"/>
              </a:spcBef>
              <a:defRPr sz="147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sz="1600" b="0">
                <a:latin typeface="苹方-简" panose="020B0400000000000000" charset="-122"/>
                <a:ea typeface="苹方-简" panose="020B0400000000000000" charset="-122"/>
              </a:rPr>
              <a:t>应用连接代理使用的额外的一套账号密码，这套账号密码无法连接数据库</a:t>
            </a:r>
            <a:endParaRPr sz="1600" b="0">
              <a:latin typeface="苹方-简" panose="020B0400000000000000" charset="-122"/>
              <a:ea typeface="苹方-简" panose="020B0400000000000000" charset="-122"/>
            </a:endParaRPr>
          </a:p>
        </p:txBody>
      </p:sp>
      <p:pic>
        <p:nvPicPr>
          <p:cNvPr id="243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2337" y="1446805"/>
            <a:ext cx="8448752" cy="442015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微服务安全"/>
          <p:cNvSpPr/>
          <p:nvPr/>
        </p:nvSpPr>
        <p:spPr>
          <a:xfrm>
            <a:off x="127000" y="1524000"/>
            <a:ext cx="634456" cy="3721430"/>
          </a:xfrm>
          <a:prstGeom prst="rect">
            <a:avLst/>
          </a:prstGeom>
          <a:solidFill>
            <a:srgbClr val="2F811C"/>
          </a:solidFill>
          <a:ln w="6350">
            <a:solidFill>
              <a:schemeClr val="accent5"/>
            </a:solidFill>
            <a:miter/>
          </a:ln>
        </p:spPr>
        <p:txBody>
          <a:bodyPr lIns="0" tIns="0" rIns="0" bIns="0" anchor="ctr"/>
          <a:lstStyle>
            <a:lvl1pPr algn="ctr">
              <a:defRPr sz="2800" b="1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微服务安全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246" name="相关系统截图"/>
          <p:cNvSpPr txBox="1">
            <a:spLocks noGrp="1"/>
          </p:cNvSpPr>
          <p:nvPr>
            <p:ph type="title"/>
          </p:nvPr>
        </p:nvSpPr>
        <p:spPr>
          <a:xfrm>
            <a:off x="448284" y="98841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相关系统截图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pic>
        <p:nvPicPr>
          <p:cNvPr id="247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0" y="1270000"/>
            <a:ext cx="7620000" cy="440008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48" name="SQL查询…"/>
          <p:cNvSpPr txBox="1">
            <a:spLocks noGrp="1"/>
          </p:cNvSpPr>
          <p:nvPr>
            <p:ph type="body" sz="quarter" idx="1"/>
          </p:nvPr>
        </p:nvSpPr>
        <p:spPr>
          <a:xfrm>
            <a:off x="9519766" y="1377181"/>
            <a:ext cx="2538377" cy="4420151"/>
          </a:xfrm>
          <a:prstGeom prst="rect">
            <a:avLst/>
          </a:prstGeom>
        </p:spPr>
        <p:txBody>
          <a:bodyPr/>
          <a:lstStyle/>
          <a:p>
            <a:pPr>
              <a:defRPr sz="2200" b="1">
                <a:solidFill>
                  <a:srgbClr val="FF2600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SQL查询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SQL变更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发布系统查看容器信息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通过代理连接数据库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solidFill>
                  <a:srgbClr val="FF2600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zh-CN" b="0">
                <a:solidFill>
                  <a:schemeClr val="tx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应用依赖分析</a:t>
            </a:r>
            <a:endParaRPr lang="zh-CN" b="0">
              <a:solidFill>
                <a:schemeClr val="tx1"/>
              </a:solidFill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solidFill>
                  <a:srgbClr val="FF2600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zh-CN" altLang="en-US" b="0">
                <a:solidFill>
                  <a:schemeClr val="tx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容器执行命令管理</a:t>
            </a:r>
            <a:endParaRPr lang="zh-CN" altLang="en-US" b="0">
              <a:solidFill>
                <a:schemeClr val="tx1"/>
              </a:solidFill>
              <a:latin typeface="苹方-简" panose="020B0400000000000000" charset="-122"/>
              <a:ea typeface="苹方-简" panose="020B0400000000000000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微服务安全"/>
          <p:cNvSpPr/>
          <p:nvPr/>
        </p:nvSpPr>
        <p:spPr>
          <a:xfrm>
            <a:off x="127000" y="1524000"/>
            <a:ext cx="634456" cy="3721430"/>
          </a:xfrm>
          <a:prstGeom prst="rect">
            <a:avLst/>
          </a:prstGeom>
          <a:solidFill>
            <a:srgbClr val="2F811C"/>
          </a:solidFill>
          <a:ln w="6350">
            <a:solidFill>
              <a:schemeClr val="accent5"/>
            </a:solidFill>
            <a:miter/>
          </a:ln>
        </p:spPr>
        <p:txBody>
          <a:bodyPr lIns="0" tIns="0" rIns="0" bIns="0" anchor="ctr"/>
          <a:lstStyle>
            <a:lvl1pPr algn="ctr">
              <a:defRPr sz="2800" b="1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微服务安全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251" name="相关系统截图"/>
          <p:cNvSpPr txBox="1">
            <a:spLocks noGrp="1"/>
          </p:cNvSpPr>
          <p:nvPr>
            <p:ph type="title"/>
          </p:nvPr>
        </p:nvSpPr>
        <p:spPr>
          <a:xfrm>
            <a:off x="448284" y="98841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相关系统截图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pic>
        <p:nvPicPr>
          <p:cNvPr id="252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0" y="1270000"/>
            <a:ext cx="7620000" cy="439544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53" name="SQL查询…"/>
          <p:cNvSpPr txBox="1">
            <a:spLocks noGrp="1"/>
          </p:cNvSpPr>
          <p:nvPr>
            <p:ph type="body" sz="quarter" idx="1"/>
          </p:nvPr>
        </p:nvSpPr>
        <p:spPr>
          <a:xfrm>
            <a:off x="9519766" y="1377181"/>
            <a:ext cx="2538377" cy="4420151"/>
          </a:xfrm>
          <a:prstGeom prst="rect">
            <a:avLst/>
          </a:prstGeom>
        </p:spPr>
        <p:txBody>
          <a:bodyPr/>
          <a:lstStyle/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SQL查询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solidFill>
                  <a:srgbClr val="FF2600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SQL变更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发布系统查看容器信息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通过代理连接数据库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solidFill>
                  <a:srgbClr val="FF2600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zh-CN" b="0">
                <a:solidFill>
                  <a:schemeClr val="tx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应用依赖分析</a:t>
            </a:r>
            <a:endParaRPr lang="zh-CN" b="0">
              <a:solidFill>
                <a:schemeClr val="tx1"/>
              </a:solidFill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solidFill>
                  <a:srgbClr val="FF2600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zh-CN" altLang="en-US" b="0">
                <a:solidFill>
                  <a:schemeClr val="tx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容器执行命令管理</a:t>
            </a:r>
            <a:endParaRPr lang="zh-CN" altLang="en-US" b="0">
              <a:solidFill>
                <a:schemeClr val="tx1"/>
              </a:solidFill>
              <a:latin typeface="苹方-简" panose="020B0400000000000000" charset="-122"/>
              <a:ea typeface="苹方-简" panose="020B0400000000000000" charset="-122"/>
              <a:sym typeface="+mn-ea"/>
            </a:endParaRPr>
          </a:p>
          <a:p>
            <a:pPr marL="0" indent="0">
              <a:buNone/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微服务安全"/>
          <p:cNvSpPr/>
          <p:nvPr/>
        </p:nvSpPr>
        <p:spPr>
          <a:xfrm>
            <a:off x="127000" y="1524000"/>
            <a:ext cx="634456" cy="3721430"/>
          </a:xfrm>
          <a:prstGeom prst="rect">
            <a:avLst/>
          </a:prstGeom>
          <a:solidFill>
            <a:srgbClr val="2F811C"/>
          </a:solidFill>
          <a:ln w="6350">
            <a:solidFill>
              <a:schemeClr val="accent5"/>
            </a:solidFill>
            <a:miter/>
          </a:ln>
        </p:spPr>
        <p:txBody>
          <a:bodyPr lIns="0" tIns="0" rIns="0" bIns="0" anchor="ctr"/>
          <a:lstStyle>
            <a:lvl1pPr algn="ctr">
              <a:defRPr sz="2800" b="1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微服务安全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256" name="相关系统截图"/>
          <p:cNvSpPr txBox="1">
            <a:spLocks noGrp="1"/>
          </p:cNvSpPr>
          <p:nvPr>
            <p:ph type="title"/>
          </p:nvPr>
        </p:nvSpPr>
        <p:spPr>
          <a:xfrm>
            <a:off x="448284" y="98841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相关系统截图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257" name="SQL查询…"/>
          <p:cNvSpPr txBox="1">
            <a:spLocks noGrp="1"/>
          </p:cNvSpPr>
          <p:nvPr>
            <p:ph type="body" sz="quarter" idx="1"/>
          </p:nvPr>
        </p:nvSpPr>
        <p:spPr>
          <a:xfrm>
            <a:off x="9519766" y="1377181"/>
            <a:ext cx="2538377" cy="4420151"/>
          </a:xfrm>
          <a:prstGeom prst="rect">
            <a:avLst/>
          </a:prstGeom>
        </p:spPr>
        <p:txBody>
          <a:bodyPr/>
          <a:lstStyle/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SQL查询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SQL变更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solidFill>
                  <a:srgbClr val="FF2600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发布系统查看容器信息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通过代理连接数据库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solidFill>
                  <a:srgbClr val="FF2600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zh-CN" b="0">
                <a:solidFill>
                  <a:schemeClr val="tx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应用依赖分析</a:t>
            </a:r>
            <a:endParaRPr lang="zh-CN" b="0">
              <a:solidFill>
                <a:schemeClr val="tx1"/>
              </a:solidFill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solidFill>
                  <a:srgbClr val="FF2600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zh-CN" altLang="en-US" b="0">
                <a:solidFill>
                  <a:schemeClr val="tx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容器执行命令管理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pic>
        <p:nvPicPr>
          <p:cNvPr id="258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3311" y="1260489"/>
            <a:ext cx="8417775" cy="481164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微服务安全"/>
          <p:cNvSpPr/>
          <p:nvPr/>
        </p:nvSpPr>
        <p:spPr>
          <a:xfrm>
            <a:off x="127000" y="1524000"/>
            <a:ext cx="634456" cy="3721430"/>
          </a:xfrm>
          <a:prstGeom prst="rect">
            <a:avLst/>
          </a:prstGeom>
          <a:solidFill>
            <a:srgbClr val="2F811C"/>
          </a:solidFill>
          <a:ln w="6350">
            <a:solidFill>
              <a:schemeClr val="accent5"/>
            </a:solidFill>
            <a:miter/>
          </a:ln>
        </p:spPr>
        <p:txBody>
          <a:bodyPr lIns="0" tIns="0" rIns="0" bIns="0" anchor="ctr"/>
          <a:lstStyle>
            <a:lvl1pPr algn="ctr">
              <a:defRPr sz="2800" b="1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微服务安全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261" name="相关系统截图"/>
          <p:cNvSpPr txBox="1">
            <a:spLocks noGrp="1"/>
          </p:cNvSpPr>
          <p:nvPr>
            <p:ph type="title"/>
          </p:nvPr>
        </p:nvSpPr>
        <p:spPr>
          <a:xfrm>
            <a:off x="448284" y="98841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相关系统截图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262" name="SQL查询…"/>
          <p:cNvSpPr txBox="1">
            <a:spLocks noGrp="1"/>
          </p:cNvSpPr>
          <p:nvPr>
            <p:ph type="body" sz="quarter" idx="1"/>
          </p:nvPr>
        </p:nvSpPr>
        <p:spPr>
          <a:xfrm>
            <a:off x="9418809" y="1424732"/>
            <a:ext cx="2538377" cy="4420151"/>
          </a:xfrm>
          <a:prstGeom prst="rect">
            <a:avLst/>
          </a:prstGeom>
        </p:spPr>
        <p:txBody>
          <a:bodyPr/>
          <a:lstStyle/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SQL查询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SQL变更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发布系统查看容器信息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solidFill>
                  <a:srgbClr val="FF2600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通过代理连接数据库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solidFill>
                  <a:srgbClr val="FF2600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zh-CN" b="0">
                <a:solidFill>
                  <a:schemeClr val="tx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应用依赖分析</a:t>
            </a:r>
            <a:endParaRPr lang="zh-CN" b="0">
              <a:solidFill>
                <a:schemeClr val="tx1"/>
              </a:solidFill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solidFill>
                  <a:srgbClr val="FF2600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zh-CN" altLang="en-US" b="0">
                <a:solidFill>
                  <a:schemeClr val="tx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容器执行命令管理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pic>
        <p:nvPicPr>
          <p:cNvPr id="263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4848" y="2672349"/>
            <a:ext cx="5665984" cy="327882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64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715" y="536551"/>
            <a:ext cx="4618236" cy="187554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微服务安全"/>
          <p:cNvSpPr/>
          <p:nvPr/>
        </p:nvSpPr>
        <p:spPr>
          <a:xfrm>
            <a:off x="127000" y="1524000"/>
            <a:ext cx="634456" cy="3721430"/>
          </a:xfrm>
          <a:prstGeom prst="rect">
            <a:avLst/>
          </a:prstGeom>
          <a:solidFill>
            <a:srgbClr val="2F811C"/>
          </a:solidFill>
          <a:ln w="6350">
            <a:solidFill>
              <a:schemeClr val="accent5"/>
            </a:solidFill>
            <a:miter/>
          </a:ln>
        </p:spPr>
        <p:txBody>
          <a:bodyPr lIns="0" tIns="0" rIns="0" bIns="0" anchor="ctr"/>
          <a:lstStyle>
            <a:lvl1pPr algn="ctr">
              <a:defRPr sz="2800" b="1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微服务安全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261" name="相关系统截图"/>
          <p:cNvSpPr txBox="1">
            <a:spLocks noGrp="1"/>
          </p:cNvSpPr>
          <p:nvPr>
            <p:ph type="title"/>
          </p:nvPr>
        </p:nvSpPr>
        <p:spPr>
          <a:xfrm>
            <a:off x="448284" y="98841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相关系统截图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262" name="SQL查询…"/>
          <p:cNvSpPr txBox="1">
            <a:spLocks noGrp="1"/>
          </p:cNvSpPr>
          <p:nvPr>
            <p:ph type="body" sz="quarter" idx="1"/>
          </p:nvPr>
        </p:nvSpPr>
        <p:spPr>
          <a:xfrm>
            <a:off x="9418809" y="1424732"/>
            <a:ext cx="2538377" cy="4420151"/>
          </a:xfrm>
          <a:prstGeom prst="rect">
            <a:avLst/>
          </a:prstGeom>
        </p:spPr>
        <p:txBody>
          <a:bodyPr/>
          <a:lstStyle/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SQL查询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SQL变更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发布系统查看容器信息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solidFill>
                  <a:srgbClr val="FF2600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solidFill>
                  <a:schemeClr val="tx1"/>
                </a:solidFill>
                <a:latin typeface="苹方-简" panose="020B0400000000000000" charset="-122"/>
                <a:ea typeface="苹方-简" panose="020B0400000000000000" charset="-122"/>
              </a:rPr>
              <a:t>通过代理连接数据库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solidFill>
                  <a:srgbClr val="FF2600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zh-CN" b="0">
                <a:latin typeface="苹方-简" panose="020B0400000000000000" charset="-122"/>
                <a:ea typeface="苹方-简" panose="020B0400000000000000" charset="-122"/>
              </a:rPr>
              <a:t>应用依赖分析</a:t>
            </a:r>
            <a:endParaRPr lang="zh-CN"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solidFill>
                  <a:srgbClr val="FF2600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zh-CN" altLang="en-US" b="0">
                <a:solidFill>
                  <a:schemeClr val="tx1"/>
                </a:solidFill>
                <a:latin typeface="苹方-简" panose="020B0400000000000000" charset="-122"/>
                <a:ea typeface="苹方-简" panose="020B0400000000000000" charset="-122"/>
              </a:rPr>
              <a:t>容器执行命令管理</a:t>
            </a:r>
            <a:endParaRPr lang="zh-CN" altLang="en-US" b="0">
              <a:solidFill>
                <a:schemeClr val="tx1"/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9820" y="1240790"/>
            <a:ext cx="7989570" cy="44405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微服务安全"/>
          <p:cNvSpPr/>
          <p:nvPr/>
        </p:nvSpPr>
        <p:spPr>
          <a:xfrm>
            <a:off x="127000" y="1524000"/>
            <a:ext cx="634456" cy="3721430"/>
          </a:xfrm>
          <a:prstGeom prst="rect">
            <a:avLst/>
          </a:prstGeom>
          <a:solidFill>
            <a:srgbClr val="2F811C"/>
          </a:solidFill>
          <a:ln w="6350">
            <a:solidFill>
              <a:schemeClr val="accent5"/>
            </a:solidFill>
            <a:miter/>
          </a:ln>
        </p:spPr>
        <p:txBody>
          <a:bodyPr lIns="0" tIns="0" rIns="0" bIns="0" anchor="ctr"/>
          <a:lstStyle>
            <a:lvl1pPr algn="ctr">
              <a:defRPr sz="2800" b="1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微服务安全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261" name="相关系统截图"/>
          <p:cNvSpPr txBox="1">
            <a:spLocks noGrp="1"/>
          </p:cNvSpPr>
          <p:nvPr>
            <p:ph type="title"/>
          </p:nvPr>
        </p:nvSpPr>
        <p:spPr>
          <a:xfrm>
            <a:off x="448284" y="98841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相关系统截图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262" name="SQL查询…"/>
          <p:cNvSpPr txBox="1">
            <a:spLocks noGrp="1"/>
          </p:cNvSpPr>
          <p:nvPr>
            <p:ph type="body" sz="quarter" idx="1"/>
          </p:nvPr>
        </p:nvSpPr>
        <p:spPr>
          <a:xfrm>
            <a:off x="9418809" y="1424732"/>
            <a:ext cx="2538377" cy="4420151"/>
          </a:xfrm>
          <a:prstGeom prst="rect">
            <a:avLst/>
          </a:prstGeom>
        </p:spPr>
        <p:txBody>
          <a:bodyPr/>
          <a:lstStyle/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SQL查询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SQL变更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发布系统查看容器信息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solidFill>
                  <a:srgbClr val="FF2600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solidFill>
                  <a:schemeClr val="tx1"/>
                </a:solidFill>
                <a:latin typeface="苹方-简" panose="020B0400000000000000" charset="-122"/>
                <a:ea typeface="苹方-简" panose="020B0400000000000000" charset="-122"/>
              </a:rPr>
              <a:t>通过代理连接数据库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solidFill>
                  <a:srgbClr val="FF2600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zh-CN" b="0">
                <a:solidFill>
                  <a:schemeClr val="tx1"/>
                </a:solidFill>
                <a:latin typeface="苹方-简" panose="020B0400000000000000" charset="-122"/>
                <a:ea typeface="苹方-简" panose="020B0400000000000000" charset="-122"/>
              </a:rPr>
              <a:t>应用依赖分析</a:t>
            </a:r>
            <a:endParaRPr lang="zh-CN"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solidFill>
                  <a:srgbClr val="FF2600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zh-CN" altLang="en-US" b="0">
                <a:solidFill>
                  <a:srgbClr val="FF0000"/>
                </a:solidFill>
                <a:latin typeface="苹方-简" panose="020B0400000000000000" charset="-122"/>
                <a:ea typeface="苹方-简" panose="020B0400000000000000" charset="-122"/>
              </a:rPr>
              <a:t>容器执行命令管理</a:t>
            </a:r>
            <a:endParaRPr lang="zh-CN" altLang="en-US" b="0">
              <a:solidFill>
                <a:srgbClr val="FF0000"/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9345" y="1221740"/>
            <a:ext cx="7960995" cy="44145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pring Cloud 和 K8S 结合的一些问题"/>
          <p:cNvSpPr txBox="1">
            <a:spLocks noGrp="1"/>
          </p:cNvSpPr>
          <p:nvPr>
            <p:ph type="title"/>
          </p:nvPr>
        </p:nvSpPr>
        <p:spPr>
          <a:xfrm>
            <a:off x="423678" y="2163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3500" b="1"/>
            </a:lvl1pPr>
          </a:lstStyle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Spring Cloud 和 K8S 结合的一些问题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267" name="小结"/>
          <p:cNvSpPr/>
          <p:nvPr/>
        </p:nvSpPr>
        <p:spPr>
          <a:xfrm>
            <a:off x="213604" y="1485509"/>
            <a:ext cx="634456" cy="3721430"/>
          </a:xfrm>
          <a:prstGeom prst="rect">
            <a:avLst/>
          </a:prstGeom>
          <a:solidFill>
            <a:srgbClr val="5F6D80"/>
          </a:solidFill>
          <a:ln w="6350">
            <a:noFill/>
            <a:miter/>
          </a:ln>
        </p:spPr>
        <p:txBody>
          <a:bodyPr lIns="0" tIns="0" rIns="0" bIns="0" anchor="ctr"/>
          <a:lstStyle>
            <a:lvl1pPr algn="ctr">
              <a:defRPr sz="2800" b="1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小结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268" name="K8S的使用有一定的门槛，建议运维架构有一定技术能力和积累之后再去考虑使用K8S…"/>
          <p:cNvSpPr txBox="1">
            <a:spLocks noGrp="1"/>
          </p:cNvSpPr>
          <p:nvPr>
            <p:ph type="body" idx="1"/>
          </p:nvPr>
        </p:nvSpPr>
        <p:spPr>
          <a:xfrm>
            <a:off x="1011555" y="1327785"/>
            <a:ext cx="10665460" cy="4735830"/>
          </a:xfrm>
          <a:prstGeom prst="rect">
            <a:avLst/>
          </a:prstGeom>
        </p:spPr>
        <p:txBody>
          <a:bodyPr anchor="ctr">
            <a:normAutofit lnSpcReduction="10000"/>
          </a:bodyPr>
          <a:lstStyle/>
          <a:p>
            <a:pPr marL="210185" indent="-210185" defTabSz="840740">
              <a:lnSpc>
                <a:spcPct val="120000"/>
              </a:lnSpc>
              <a:spcBef>
                <a:spcPts val="900"/>
              </a:spcBef>
              <a:defRPr sz="193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K8S的使用有一定的门槛，建议运维架构有一定技术能力和积累之后再去考虑使用K8S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 marL="210185" indent="-210185" defTabSz="840740">
              <a:lnSpc>
                <a:spcPct val="120000"/>
              </a:lnSpc>
              <a:spcBef>
                <a:spcPts val="900"/>
              </a:spcBef>
              <a:defRPr sz="193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Spring Cloud 有自己的服务注册中心，比如Eureka，</a:t>
            </a:r>
            <a:r>
              <a:rPr b="0">
                <a:solidFill>
                  <a:srgbClr val="FF2600"/>
                </a:solidFill>
                <a:latin typeface="苹方-简" panose="020B0400000000000000" charset="-122"/>
                <a:ea typeface="苹方-简" panose="020B0400000000000000" charset="-122"/>
              </a:rPr>
              <a:t>不建议和K8S的Service混用</a:t>
            </a:r>
            <a:r>
              <a:rPr b="0">
                <a:latin typeface="苹方-简" panose="020B0400000000000000" charset="-122"/>
                <a:ea typeface="苹方-简" panose="020B0400000000000000" charset="-122"/>
              </a:rPr>
              <a:t>（对外统一走网关，而不是走Ingress，对于统一走客户端负载均衡，走Ingress可能又多了两层代理）；如果是反过来只用K8S服务发现的话，可以考虑使用Spring Cloud Kubernetes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 marL="210185" indent="-210185" defTabSz="840740">
              <a:lnSpc>
                <a:spcPct val="120000"/>
              </a:lnSpc>
              <a:spcBef>
                <a:spcPts val="900"/>
              </a:spcBef>
              <a:defRPr sz="193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在 K8S 而不是VM中部署应用，最主要的区别是</a:t>
            </a:r>
            <a:r>
              <a:rPr b="0">
                <a:solidFill>
                  <a:srgbClr val="FF2600"/>
                </a:solidFill>
                <a:latin typeface="苹方-简" panose="020B0400000000000000" charset="-122"/>
                <a:ea typeface="苹方-简" panose="020B0400000000000000" charset="-122"/>
              </a:rPr>
              <a:t>不能认为服务的IP是固定的</a:t>
            </a:r>
            <a:r>
              <a:rPr b="0">
                <a:latin typeface="苹方-简" panose="020B0400000000000000" charset="-122"/>
                <a:ea typeface="苹方-简" panose="020B0400000000000000" charset="-122"/>
              </a:rPr>
              <a:t>，因为Pod随时可能重新调度，对于某些框架，需要依赖有状态的应用IP，比如XXL Job这可能是一个问题，需要改造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 marL="210185" indent="-210185" defTabSz="840740">
              <a:lnSpc>
                <a:spcPct val="120000"/>
              </a:lnSpc>
              <a:spcBef>
                <a:spcPts val="900"/>
              </a:spcBef>
              <a:defRPr sz="193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Pod的</a:t>
            </a:r>
            <a:r>
              <a:rPr b="0">
                <a:solidFill>
                  <a:srgbClr val="FF2600"/>
                </a:solidFill>
                <a:latin typeface="苹方-简" panose="020B0400000000000000" charset="-122"/>
                <a:ea typeface="苹方-简" panose="020B0400000000000000" charset="-122"/>
              </a:rPr>
              <a:t>生命周期</a:t>
            </a:r>
            <a:r>
              <a:rPr b="0">
                <a:latin typeface="苹方-简" panose="020B0400000000000000" charset="-122"/>
                <a:ea typeface="苹方-简" panose="020B0400000000000000" charset="-122"/>
              </a:rPr>
              <a:t>和VM不同，考虑各种日志和OOM Dump的收集和保留问题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 marL="210185" indent="-210185" defTabSz="840740">
              <a:lnSpc>
                <a:spcPct val="120000"/>
              </a:lnSpc>
              <a:spcBef>
                <a:spcPts val="900"/>
              </a:spcBef>
              <a:defRPr sz="193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应用无故重启，考虑健康检测、资源不足等问题，在K8S部署应用需要观察应用的重启问题，</a:t>
            </a:r>
            <a:r>
              <a:rPr b="0">
                <a:solidFill>
                  <a:srgbClr val="FF0000"/>
                </a:solidFill>
                <a:latin typeface="苹方-简" panose="020B0400000000000000" charset="-122"/>
                <a:ea typeface="苹方-简" panose="020B0400000000000000" charset="-122"/>
              </a:rPr>
              <a:t>合理设置reques和limit配置以及JVM参数</a:t>
            </a:r>
            <a:r>
              <a:rPr b="0">
                <a:latin typeface="苹方-简" panose="020B0400000000000000" charset="-122"/>
                <a:ea typeface="苹方-简" panose="020B0400000000000000" charset="-122"/>
              </a:rPr>
              <a:t>（</a:t>
            </a:r>
            <a:r>
              <a:rPr sz="1800" b="0">
                <a:latin typeface="苹方-简" panose="020B0400000000000000" charset="-122"/>
                <a:ea typeface="苹方-简" panose="020B0400000000000000" charset="-122"/>
              </a:rPr>
              <a:t>比如-XX:+UseContainerSupport -XX:MaxRAMPercentage=50.0 -XX:InitialRAMPercentage=50.0 -XX:MinRAMPercentage=50.0</a:t>
            </a:r>
            <a:r>
              <a:rPr b="0">
                <a:latin typeface="苹方-简" panose="020B0400000000000000" charset="-122"/>
                <a:ea typeface="苹方-简" panose="020B0400000000000000" charset="-122"/>
              </a:rPr>
              <a:t>），</a:t>
            </a:r>
            <a:r>
              <a:rPr b="0">
                <a:solidFill>
                  <a:srgbClr val="FF0000"/>
                </a:solidFill>
                <a:latin typeface="苹方-简" panose="020B0400000000000000" charset="-122"/>
                <a:ea typeface="苹方-简" panose="020B0400000000000000" charset="-122"/>
              </a:rPr>
              <a:t>审查健康检测的配置是否合理</a:t>
            </a:r>
            <a:endParaRPr b="0">
              <a:solidFill>
                <a:srgbClr val="FF0000"/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总结一下我们的技术栈"/>
          <p:cNvSpPr txBox="1">
            <a:spLocks noGrp="1"/>
          </p:cNvSpPr>
          <p:nvPr>
            <p:ph type="title"/>
          </p:nvPr>
        </p:nvSpPr>
        <p:spPr>
          <a:xfrm>
            <a:off x="423678" y="2163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总结一下我们的技术栈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271" name="基础架构方案的落地没那么简单，因此方法的设计更多考虑简单、自动接入、一键接入…"/>
          <p:cNvSpPr txBox="1"/>
          <p:nvPr/>
        </p:nvSpPr>
        <p:spPr>
          <a:xfrm>
            <a:off x="1164628" y="5302231"/>
            <a:ext cx="10515601" cy="70743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pPr marL="175895" indent="-175895" defTabSz="703580">
              <a:lnSpc>
                <a:spcPct val="90000"/>
              </a:lnSpc>
              <a:spcBef>
                <a:spcPts val="700"/>
              </a:spcBef>
              <a:buSzPct val="100000"/>
              <a:buFont typeface="Arial" panose="020B0604020202090204"/>
              <a:buChar char="•"/>
              <a:defRPr sz="154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基础架构方案的落地没那么简单，因此方法的设计更多考虑简单、自动接入、一键接入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 marL="175895" indent="-175895" defTabSz="703580">
              <a:lnSpc>
                <a:spcPct val="90000"/>
              </a:lnSpc>
              <a:spcBef>
                <a:spcPts val="700"/>
              </a:spcBef>
              <a:buSzPct val="100000"/>
              <a:buFont typeface="Arial" panose="020B0604020202090204"/>
              <a:buChar char="•"/>
              <a:defRPr sz="154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当框架、中间件、发布系统从内到外结合在一起配合密切的话，能实现1+1&gt;2的效果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graphicFrame>
        <p:nvGraphicFramePr>
          <p:cNvPr id="272" name="表格"/>
          <p:cNvGraphicFramePr/>
          <p:nvPr/>
        </p:nvGraphicFramePr>
        <p:xfrm>
          <a:off x="1142474" y="1201596"/>
          <a:ext cx="9907270" cy="391985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692116"/>
                <a:gridCol w="2566570"/>
                <a:gridCol w="3465382"/>
                <a:gridCol w="2182980"/>
              </a:tblGrid>
              <a:tr h="30339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0">
                          <a:solidFill>
                            <a:srgbClr val="FFFFFF"/>
                          </a:solidFill>
                          <a:latin typeface="苹方-简" panose="020B0400000000000000" charset="-122"/>
                          <a:ea typeface="苹方-简" panose="020B0400000000000000" charset="-122"/>
                        </a:rPr>
                        <a:t>功能</a:t>
                      </a:r>
                      <a:endParaRPr sz="1400" b="0">
                        <a:solidFill>
                          <a:srgbClr val="FFFFFF"/>
                        </a:solidFill>
                        <a:latin typeface="苹方-简" panose="020B0400000000000000" charset="-122"/>
                        <a:ea typeface="苹方-简" panose="020B0400000000000000" charset="-122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0">
                          <a:solidFill>
                            <a:srgbClr val="FFFFFF"/>
                          </a:solidFill>
                          <a:latin typeface="苹方-简" panose="020B0400000000000000" charset="-122"/>
                          <a:ea typeface="苹方-简" panose="020B0400000000000000" charset="-122"/>
                        </a:rPr>
                        <a:t>直接使用开源</a:t>
                      </a:r>
                      <a:endParaRPr sz="1400" b="0">
                        <a:solidFill>
                          <a:srgbClr val="FFFFFF"/>
                        </a:solidFill>
                        <a:latin typeface="苹方-简" panose="020B0400000000000000" charset="-122"/>
                        <a:ea typeface="苹方-简" panose="020B0400000000000000" charset="-122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0">
                          <a:solidFill>
                            <a:srgbClr val="FFFFFF"/>
                          </a:solidFill>
                          <a:latin typeface="苹方-简" panose="020B0400000000000000" charset="-122"/>
                          <a:ea typeface="苹方-简" panose="020B0400000000000000" charset="-122"/>
                        </a:rPr>
                        <a:t>基于开源二次开发</a:t>
                      </a:r>
                      <a:endParaRPr sz="1400" b="0">
                        <a:solidFill>
                          <a:srgbClr val="FFFFFF"/>
                        </a:solidFill>
                        <a:latin typeface="苹方-简" panose="020B0400000000000000" charset="-122"/>
                        <a:ea typeface="苹方-简" panose="020B0400000000000000" charset="-122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0">
                          <a:solidFill>
                            <a:srgbClr val="FFFFFF"/>
                          </a:solidFill>
                          <a:latin typeface="苹方-简" panose="020B0400000000000000" charset="-122"/>
                          <a:ea typeface="苹方-简" panose="020B0400000000000000" charset="-122"/>
                        </a:rPr>
                        <a:t>自研组件</a:t>
                      </a:r>
                      <a:endParaRPr sz="1400" b="0">
                        <a:solidFill>
                          <a:srgbClr val="FFFFFF"/>
                        </a:solidFill>
                        <a:latin typeface="苹方-简" panose="020B0400000000000000" charset="-122"/>
                        <a:ea typeface="苹方-简" panose="020B0400000000000000" charset="-122"/>
                      </a:endParaRPr>
                    </a:p>
                  </a:txBody>
                  <a:tcPr marL="0" marR="0" marT="0" marB="0" anchor="ctr" horzOverflow="overflow"/>
                </a:tc>
              </a:tr>
              <a:tr h="5779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0">
                          <a:latin typeface="苹方-简" panose="020B0400000000000000" charset="-122"/>
                          <a:ea typeface="苹方-简" panose="020B0400000000000000" charset="-122"/>
                        </a:rPr>
                        <a:t>服务框架</a:t>
                      </a:r>
                      <a:endParaRPr sz="1400" b="0">
                        <a:latin typeface="苹方-简" panose="020B0400000000000000" charset="-122"/>
                        <a:ea typeface="苹方-简" panose="020B0400000000000000" charset="-122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0">
                          <a:latin typeface="苹方-简" panose="020B0400000000000000" charset="-122"/>
                          <a:ea typeface="苹方-简" panose="020B0400000000000000" charset="-122"/>
                        </a:rPr>
                        <a:t>Spring Boot（服务端）</a:t>
                      </a:r>
                      <a:endParaRPr sz="1400" b="0">
                        <a:latin typeface="苹方-简" panose="020B0400000000000000" charset="-122"/>
                        <a:ea typeface="苹方-简" panose="020B0400000000000000" charset="-122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0">
                          <a:latin typeface="苹方-简" panose="020B0400000000000000" charset="-122"/>
                          <a:ea typeface="苹方-简" panose="020B0400000000000000" charset="-122"/>
                        </a:rPr>
                        <a:t>Eureka （服务注册）
Spring Cloud OpenFeign（客户端）</a:t>
                      </a:r>
                      <a:endParaRPr sz="1400" b="0">
                        <a:latin typeface="苹方-简" panose="020B0400000000000000" charset="-122"/>
                        <a:ea typeface="苹方-简" panose="020B0400000000000000" charset="-122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0">
                          <a:latin typeface="苹方-简" panose="020B0400000000000000" charset="-122"/>
                          <a:ea typeface="苹方-简" panose="020B0400000000000000" charset="-122"/>
                        </a:rPr>
                        <a:t>MicroService 框架
微服务治理平台</a:t>
                      </a:r>
                      <a:endParaRPr sz="1400" b="0">
                        <a:latin typeface="苹方-简" panose="020B0400000000000000" charset="-122"/>
                        <a:ea typeface="苹方-简" panose="020B0400000000000000" charset="-122"/>
                      </a:endParaRPr>
                    </a:p>
                  </a:txBody>
                  <a:tcPr marL="0" marR="0" marT="0" marB="0" anchor="ctr" horzOverflow="overflow"/>
                </a:tc>
              </a:tr>
              <a:tr h="56345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0">
                          <a:latin typeface="苹方-简" panose="020B0400000000000000" charset="-122"/>
                          <a:ea typeface="苹方-简" panose="020B0400000000000000" charset="-122"/>
                        </a:rPr>
                        <a:t>日志异常</a:t>
                      </a:r>
                      <a:endParaRPr sz="1400" b="0">
                        <a:latin typeface="苹方-简" panose="020B0400000000000000" charset="-122"/>
                        <a:ea typeface="苹方-简" panose="020B0400000000000000" charset="-122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0">
                          <a:latin typeface="苹方-简" panose="020B0400000000000000" charset="-122"/>
                          <a:ea typeface="苹方-简" panose="020B0400000000000000" charset="-122"/>
                        </a:rPr>
                        <a:t>ELK</a:t>
                      </a:r>
                      <a:endParaRPr sz="1400" b="0">
                        <a:latin typeface="苹方-简" panose="020B0400000000000000" charset="-122"/>
                        <a:ea typeface="苹方-简" panose="020B0400000000000000" charset="-122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0">
                          <a:latin typeface="苹方-简" panose="020B0400000000000000" charset="-122"/>
                          <a:ea typeface="苹方-简" panose="020B0400000000000000" charset="-122"/>
                        </a:rPr>
                        <a:t>Sentry</a:t>
                      </a:r>
                      <a:endParaRPr sz="1400" b="0">
                        <a:latin typeface="苹方-简" panose="020B0400000000000000" charset="-122"/>
                        <a:ea typeface="苹方-简" panose="020B0400000000000000" charset="-122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0">
                          <a:latin typeface="苹方-简" panose="020B0400000000000000" charset="-122"/>
                          <a:ea typeface="苹方-简" panose="020B0400000000000000" charset="-122"/>
                        </a:rPr>
                        <a:t>Monitoring 框架
日志报警平台</a:t>
                      </a:r>
                      <a:endParaRPr sz="1400" b="0">
                        <a:latin typeface="苹方-简" panose="020B0400000000000000" charset="-122"/>
                        <a:ea typeface="苹方-简" panose="020B0400000000000000" charset="-122"/>
                      </a:endParaRPr>
                    </a:p>
                  </a:txBody>
                  <a:tcPr marL="0" marR="0" marT="0" marB="0" anchor="ctr" horzOverflow="overflow"/>
                </a:tc>
              </a:tr>
              <a:tr h="8382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0">
                          <a:latin typeface="苹方-简" panose="020B0400000000000000" charset="-122"/>
                          <a:ea typeface="苹方-简" panose="020B0400000000000000" charset="-122"/>
                        </a:rPr>
                        <a:t>指标</a:t>
                      </a:r>
                      <a:endParaRPr sz="1400" b="0">
                        <a:latin typeface="苹方-简" panose="020B0400000000000000" charset="-122"/>
                        <a:ea typeface="苹方-简" panose="020B0400000000000000" charset="-122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0">
                          <a:latin typeface="苹方-简" panose="020B0400000000000000" charset="-122"/>
                          <a:ea typeface="苹方-简" panose="020B0400000000000000" charset="-122"/>
                        </a:rPr>
                        <a:t>InfluxDb
Grafana
Prometheus</a:t>
                      </a:r>
                      <a:endParaRPr sz="1400" b="0">
                        <a:latin typeface="苹方-简" panose="020B0400000000000000" charset="-122"/>
                        <a:ea typeface="苹方-简" panose="020B0400000000000000" charset="-122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0">
                          <a:latin typeface="苹方-简" panose="020B0400000000000000" charset="-122"/>
                          <a:ea typeface="苹方-简" panose="020B0400000000000000" charset="-122"/>
                        </a:rPr>
                        <a:t>-</a:t>
                      </a:r>
                      <a:endParaRPr sz="1400" b="0">
                        <a:latin typeface="苹方-简" panose="020B0400000000000000" charset="-122"/>
                        <a:ea typeface="苹方-简" panose="020B0400000000000000" charset="-122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0">
                          <a:latin typeface="苹方-简" panose="020B0400000000000000" charset="-122"/>
                          <a:ea typeface="苹方-简" panose="020B0400000000000000" charset="-122"/>
                        </a:rPr>
                        <a:t>Monitoring 框架
InfluxDb Proxy
指标&amp;SQL报警平台</a:t>
                      </a:r>
                      <a:endParaRPr sz="1400" b="0">
                        <a:latin typeface="苹方-简" panose="020B0400000000000000" charset="-122"/>
                        <a:ea typeface="苹方-简" panose="020B0400000000000000" charset="-122"/>
                      </a:endParaRPr>
                    </a:p>
                  </a:txBody>
                  <a:tcPr marL="0" marR="0" marT="0" marB="0" anchor="ctr" horzOverflow="overflow"/>
                </a:tc>
              </a:tr>
              <a:tr h="28895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0">
                          <a:latin typeface="苹方-简" panose="020B0400000000000000" charset="-122"/>
                          <a:ea typeface="苹方-简" panose="020B0400000000000000" charset="-122"/>
                        </a:rPr>
                        <a:t>全链路追踪</a:t>
                      </a:r>
                      <a:endParaRPr sz="1400" b="0">
                        <a:latin typeface="苹方-简" panose="020B0400000000000000" charset="-122"/>
                        <a:ea typeface="苹方-简" panose="020B0400000000000000" charset="-122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0">
                          <a:latin typeface="苹方-简" panose="020B0400000000000000" charset="-122"/>
                          <a:ea typeface="苹方-简" panose="020B0400000000000000" charset="-122"/>
                        </a:rPr>
                        <a:t>-</a:t>
                      </a:r>
                      <a:endParaRPr sz="1400" b="0">
                        <a:latin typeface="苹方-简" panose="020B0400000000000000" charset="-122"/>
                        <a:ea typeface="苹方-简" panose="020B0400000000000000" charset="-122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0">
                          <a:latin typeface="苹方-简" panose="020B0400000000000000" charset="-122"/>
                          <a:ea typeface="苹方-简" panose="020B0400000000000000" charset="-122"/>
                        </a:rPr>
                        <a:t>Skywalking</a:t>
                      </a:r>
                      <a:endParaRPr sz="1400" b="0">
                        <a:latin typeface="苹方-简" panose="020B0400000000000000" charset="-122"/>
                        <a:ea typeface="苹方-简" panose="020B0400000000000000" charset="-122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0">
                          <a:latin typeface="苹方-简" panose="020B0400000000000000" charset="-122"/>
                          <a:ea typeface="苹方-简" panose="020B0400000000000000" charset="-122"/>
                        </a:rPr>
                        <a:t>Monitoring 框架</a:t>
                      </a:r>
                      <a:endParaRPr sz="1400" b="0">
                        <a:latin typeface="苹方-简" panose="020B0400000000000000" charset="-122"/>
                        <a:ea typeface="苹方-简" panose="020B0400000000000000" charset="-122"/>
                      </a:endParaRPr>
                    </a:p>
                  </a:txBody>
                  <a:tcPr marL="0" marR="0" marT="0" marB="0" anchor="ctr" horzOverflow="overflow"/>
                </a:tc>
              </a:tr>
              <a:tr h="2889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0">
                          <a:latin typeface="苹方-简" panose="020B0400000000000000" charset="-122"/>
                          <a:ea typeface="苹方-简" panose="020B0400000000000000" charset="-122"/>
                        </a:rPr>
                        <a:t>微服务网关</a:t>
                      </a:r>
                      <a:endParaRPr sz="1400" b="0">
                        <a:latin typeface="苹方-简" panose="020B0400000000000000" charset="-122"/>
                        <a:ea typeface="苹方-简" panose="020B0400000000000000" charset="-122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0">
                          <a:latin typeface="苹方-简" panose="020B0400000000000000" charset="-122"/>
                          <a:ea typeface="苹方-简" panose="020B0400000000000000" charset="-122"/>
                        </a:rPr>
                        <a:t>-</a:t>
                      </a:r>
                      <a:endParaRPr sz="1400" b="0">
                        <a:latin typeface="苹方-简" panose="020B0400000000000000" charset="-122"/>
                        <a:ea typeface="苹方-简" panose="020B0400000000000000" charset="-122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0">
                          <a:latin typeface="苹方-简" panose="020B0400000000000000" charset="-122"/>
                          <a:ea typeface="苹方-简" panose="020B0400000000000000" charset="-122"/>
                        </a:rPr>
                        <a:t>Spring Security OAuth</a:t>
                      </a:r>
                      <a:endParaRPr sz="1400" b="0">
                        <a:latin typeface="苹方-简" panose="020B0400000000000000" charset="-122"/>
                        <a:ea typeface="苹方-简" panose="020B0400000000000000" charset="-122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0">
                          <a:latin typeface="苹方-简" panose="020B0400000000000000" charset="-122"/>
                          <a:ea typeface="苹方-简" panose="020B0400000000000000" charset="-122"/>
                        </a:rPr>
                        <a:t>Tesla Gateway</a:t>
                      </a:r>
                      <a:endParaRPr sz="1400" b="0">
                        <a:latin typeface="苹方-简" panose="020B0400000000000000" charset="-122"/>
                        <a:ea typeface="苹方-简" panose="020B0400000000000000" charset="-122"/>
                      </a:endParaRPr>
                    </a:p>
                  </a:txBody>
                  <a:tcPr marL="0" marR="0" marT="0" marB="0" anchor="ctr" horzOverflow="overflow"/>
                </a:tc>
              </a:tr>
              <a:tr h="45255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0">
                          <a:latin typeface="苹方-简" panose="020B0400000000000000" charset="-122"/>
                          <a:ea typeface="苹方-简" panose="020B0400000000000000" charset="-122"/>
                        </a:rPr>
                        <a:t>运维云平台</a:t>
                      </a:r>
                      <a:endParaRPr sz="1400" b="0">
                        <a:latin typeface="苹方-简" panose="020B0400000000000000" charset="-122"/>
                        <a:ea typeface="苹方-简" panose="020B0400000000000000" charset="-122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0">
                          <a:latin typeface="苹方-简" panose="020B0400000000000000" charset="-122"/>
                          <a:ea typeface="苹方-简" panose="020B0400000000000000" charset="-122"/>
                        </a:rPr>
                        <a:t>K8S</a:t>
                      </a:r>
                      <a:endParaRPr sz="1400" b="0">
                        <a:latin typeface="苹方-简" panose="020B0400000000000000" charset="-122"/>
                        <a:ea typeface="苹方-简" panose="020B0400000000000000" charset="-122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0">
                          <a:latin typeface="苹方-简" panose="020B0400000000000000" charset="-122"/>
                          <a:ea typeface="苹方-简" panose="020B0400000000000000" charset="-122"/>
                        </a:rPr>
                        <a:t>-</a:t>
                      </a:r>
                      <a:endParaRPr sz="1400" b="0">
                        <a:latin typeface="苹方-简" panose="020B0400000000000000" charset="-122"/>
                        <a:ea typeface="苹方-简" panose="020B0400000000000000" charset="-122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0">
                          <a:latin typeface="苹方-简" panose="020B0400000000000000" charset="-122"/>
                          <a:ea typeface="苹方-简" panose="020B0400000000000000" charset="-122"/>
                        </a:rPr>
                        <a:t>发布系统
依赖分析平台</a:t>
                      </a:r>
                      <a:endParaRPr sz="1400" b="0">
                        <a:latin typeface="苹方-简" panose="020B0400000000000000" charset="-122"/>
                        <a:ea typeface="苹方-简" panose="020B0400000000000000" charset="-122"/>
                      </a:endParaRPr>
                    </a:p>
                  </a:txBody>
                  <a:tcPr marL="0" marR="0" marT="0" marB="0" anchor="ctr" horzOverflow="overflow"/>
                </a:tc>
              </a:tr>
              <a:tr h="31784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0">
                          <a:latin typeface="苹方-简" panose="020B0400000000000000" charset="-122"/>
                          <a:ea typeface="苹方-简" panose="020B0400000000000000" charset="-122"/>
                        </a:rPr>
                        <a:t>配置服务</a:t>
                      </a:r>
                      <a:endParaRPr sz="1400" b="0">
                        <a:latin typeface="苹方-简" panose="020B0400000000000000" charset="-122"/>
                        <a:ea typeface="苹方-简" panose="020B0400000000000000" charset="-122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0">
                          <a:latin typeface="苹方-简" panose="020B0400000000000000" charset="-122"/>
                          <a:ea typeface="苹方-简" panose="020B0400000000000000" charset="-122"/>
                        </a:rPr>
                        <a:t>携程 Apollo</a:t>
                      </a:r>
                      <a:endParaRPr sz="1400" b="0">
                        <a:latin typeface="苹方-简" panose="020B0400000000000000" charset="-122"/>
                        <a:ea typeface="苹方-简" panose="020B0400000000000000" charset="-122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0">
                          <a:latin typeface="苹方-简" panose="020B0400000000000000" charset="-122"/>
                          <a:ea typeface="苹方-简" panose="020B0400000000000000" charset="-122"/>
                        </a:rPr>
                        <a:t>-</a:t>
                      </a:r>
                      <a:endParaRPr sz="1400" b="0">
                        <a:latin typeface="苹方-简" panose="020B0400000000000000" charset="-122"/>
                        <a:ea typeface="苹方-简" panose="020B0400000000000000" charset="-122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0">
                          <a:latin typeface="苹方-简" panose="020B0400000000000000" charset="-122"/>
                          <a:ea typeface="苹方-简" panose="020B0400000000000000" charset="-122"/>
                        </a:rPr>
                        <a:t>-</a:t>
                      </a:r>
                      <a:endParaRPr sz="1400" b="0">
                        <a:latin typeface="苹方-简" panose="020B0400000000000000" charset="-122"/>
                        <a:ea typeface="苹方-简" panose="020B0400000000000000" charset="-122"/>
                      </a:endParaRPr>
                    </a:p>
                  </a:txBody>
                  <a:tcPr marL="0" marR="0" marT="0" marB="0" anchor="ctr" horzOverflow="overflow"/>
                </a:tc>
              </a:tr>
              <a:tr h="28895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0">
                          <a:latin typeface="苹方-简" panose="020B0400000000000000" charset="-122"/>
                          <a:ea typeface="苹方-简" panose="020B0400000000000000" charset="-122"/>
                        </a:rPr>
                        <a:t>数据库体系</a:t>
                      </a:r>
                      <a:endParaRPr sz="1400" b="0">
                        <a:latin typeface="苹方-简" panose="020B0400000000000000" charset="-122"/>
                        <a:ea typeface="苹方-简" panose="020B0400000000000000" charset="-122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0">
                          <a:latin typeface="苹方-简" panose="020B0400000000000000" charset="-122"/>
                          <a:ea typeface="苹方-简" panose="020B0400000000000000" charset="-122"/>
                        </a:rPr>
                        <a:t>MySQL</a:t>
                      </a:r>
                      <a:endParaRPr sz="1400" b="0">
                        <a:latin typeface="苹方-简" panose="020B0400000000000000" charset="-122"/>
                        <a:ea typeface="苹方-简" panose="020B0400000000000000" charset="-122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0">
                          <a:latin typeface="苹方-简" panose="020B0400000000000000" charset="-122"/>
                          <a:ea typeface="苹方-简" panose="020B0400000000000000" charset="-122"/>
                        </a:rPr>
                        <a:t>Db Proxy</a:t>
                      </a:r>
                      <a:endParaRPr sz="1400" b="0">
                        <a:latin typeface="苹方-简" panose="020B0400000000000000" charset="-122"/>
                        <a:ea typeface="苹方-简" panose="020B0400000000000000" charset="-122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b="0">
                          <a:latin typeface="苹方-简" panose="020B0400000000000000" charset="-122"/>
                          <a:ea typeface="苹方-简" panose="020B0400000000000000" charset="-122"/>
                        </a:rPr>
                        <a:t>数据库云平台</a:t>
                      </a:r>
                      <a:endParaRPr sz="1400" b="0">
                        <a:latin typeface="苹方-简" panose="020B0400000000000000" charset="-122"/>
                        <a:ea typeface="苹方-简" panose="020B0400000000000000" charset="-122"/>
                      </a:endParaRPr>
                    </a:p>
                  </a:txBody>
                  <a:tcPr marL="0" marR="0" marT="0" marB="0" anchor="ctr" horzOverflow="overflow"/>
                </a:tc>
              </a:tr>
            </a:tbl>
          </a:graphicData>
        </a:graphic>
      </p:graphicFrame>
      <p:sp>
        <p:nvSpPr>
          <p:cNvPr id="273" name="小结"/>
          <p:cNvSpPr/>
          <p:nvPr/>
        </p:nvSpPr>
        <p:spPr>
          <a:xfrm>
            <a:off x="213604" y="1485509"/>
            <a:ext cx="634456" cy="3721430"/>
          </a:xfrm>
          <a:prstGeom prst="rect">
            <a:avLst/>
          </a:prstGeom>
          <a:solidFill>
            <a:srgbClr val="5F6D80"/>
          </a:solidFill>
          <a:ln w="6350">
            <a:noFill/>
            <a:miter/>
          </a:ln>
        </p:spPr>
        <p:txBody>
          <a:bodyPr lIns="0" tIns="0" rIns="0" bIns="0" anchor="ctr"/>
          <a:lstStyle>
            <a:lvl1pPr algn="ctr">
              <a:defRPr sz="2800" b="1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小结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贝壳金服"/>
          <p:cNvSpPr txBox="1">
            <a:spLocks noGrp="1"/>
          </p:cNvSpPr>
          <p:nvPr>
            <p:ph type="title"/>
          </p:nvPr>
        </p:nvSpPr>
        <p:spPr>
          <a:xfrm>
            <a:off x="419753" y="65109"/>
            <a:ext cx="10515601" cy="1197623"/>
          </a:xfrm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贝壳金服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544935" y="2615305"/>
            <a:ext cx="9181959" cy="2321953"/>
            <a:chOff x="1544935" y="2615305"/>
            <a:chExt cx="9181959" cy="2321953"/>
          </a:xfrm>
        </p:grpSpPr>
        <p:sp>
          <p:nvSpPr>
            <p:cNvPr id="14" name="圆角矩形 13"/>
            <p:cNvSpPr/>
            <p:nvPr/>
          </p:nvSpPr>
          <p:spPr>
            <a:xfrm rot="5400000" flipH="1">
              <a:off x="1544937" y="2615307"/>
              <a:ext cx="1982092" cy="1982094"/>
            </a:xfrm>
            <a:prstGeom prst="roundRect">
              <a:avLst>
                <a:gd name="adj" fmla="val 0"/>
              </a:avLst>
            </a:prstGeom>
            <a:solidFill>
              <a:srgbClr val="0AB7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苹方-简" panose="020B0400000000000000" charset="-122"/>
                <a:ea typeface="苹方-简" panose="020B0400000000000000" charset="-122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 rot="16200000" flipH="1">
              <a:off x="3918282" y="2615307"/>
              <a:ext cx="1982092" cy="1982094"/>
            </a:xfrm>
            <a:prstGeom prst="roundRect">
              <a:avLst>
                <a:gd name="adj" fmla="val 0"/>
              </a:avLst>
            </a:prstGeom>
            <a:solidFill>
              <a:srgbClr val="00A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苹方-简" panose="020B0400000000000000" charset="-122"/>
                <a:ea typeface="苹方-简" panose="020B0400000000000000" charset="-122"/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 rot="10800000" flipH="1">
              <a:off x="6291627" y="2615305"/>
              <a:ext cx="1982092" cy="1982094"/>
            </a:xfrm>
            <a:prstGeom prst="roundRect">
              <a:avLst>
                <a:gd name="adj" fmla="val 0"/>
              </a:avLst>
            </a:prstGeom>
            <a:solidFill>
              <a:srgbClr val="0091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苹方-简" panose="020B0400000000000000" charset="-122"/>
                <a:ea typeface="苹方-简" panose="020B0400000000000000" charset="-122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 flipH="1">
              <a:off x="8664973" y="2615305"/>
              <a:ext cx="1982092" cy="1982094"/>
            </a:xfrm>
            <a:prstGeom prst="roundRect">
              <a:avLst>
                <a:gd name="adj" fmla="val 0"/>
              </a:avLst>
            </a:prstGeom>
            <a:solidFill>
              <a:srgbClr val="007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苹方-简" panose="020B0400000000000000" charset="-122"/>
                <a:ea typeface="苹方-简" panose="020B0400000000000000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544935" y="2892874"/>
              <a:ext cx="1322070" cy="829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4800" dirty="0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</a:rPr>
                <a:t>90</a:t>
              </a:r>
              <a:r>
                <a:rPr kumimoji="1" lang="zh-CN" altLang="en-US" sz="2000" dirty="0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</a:rPr>
                <a:t>个</a:t>
              </a:r>
              <a:r>
                <a:rPr kumimoji="1" lang="en-US" altLang="zh-CN" sz="2000" dirty="0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</a:rPr>
                <a:t>+</a:t>
              </a:r>
              <a:endParaRPr kumimoji="1" lang="zh-CN" altLang="en-US" sz="2000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913486" y="2892874"/>
              <a:ext cx="2153920" cy="829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4800" dirty="0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</a:rPr>
                <a:t>8500</a:t>
              </a:r>
              <a:r>
                <a:rPr kumimoji="1" lang="zh-CN" altLang="en-US" sz="2000" dirty="0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</a:rPr>
                <a:t>亿元</a:t>
              </a:r>
              <a:endParaRPr kumimoji="1" lang="zh-CN" altLang="en-US" sz="2000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290813" y="2882896"/>
              <a:ext cx="1566545" cy="829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4800" dirty="0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</a:rPr>
                <a:t>130</a:t>
              </a:r>
              <a:r>
                <a:rPr kumimoji="1" lang="zh-CN" altLang="en-US" sz="2000" dirty="0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</a:rPr>
                <a:t>万</a:t>
              </a:r>
              <a:r>
                <a:rPr kumimoji="1" lang="en-US" altLang="zh-CN" sz="2000" dirty="0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</a:rPr>
                <a:t>+</a:t>
              </a:r>
              <a:endParaRPr kumimoji="1" lang="zh-CN" altLang="en-US" sz="2000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658303" y="2882896"/>
              <a:ext cx="2053590" cy="829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4800" dirty="0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</a:rPr>
                <a:t>2000</a:t>
              </a:r>
              <a:r>
                <a:rPr kumimoji="1" lang="zh-CN" altLang="en-US" sz="2000" dirty="0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</a:rPr>
                <a:t>人</a:t>
              </a:r>
              <a:r>
                <a:rPr kumimoji="1" lang="en-US" altLang="zh-CN" sz="2000" dirty="0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</a:rPr>
                <a:t>+</a:t>
              </a:r>
              <a:endParaRPr kumimoji="1" lang="zh-CN" altLang="en-US" sz="2000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557663" y="3816204"/>
              <a:ext cx="2198862" cy="607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kumimoji="1" lang="zh-CN" altLang="en-US" sz="1400" dirty="0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</a:rPr>
                <a:t>进驻城市及地区</a:t>
              </a:r>
              <a:endParaRPr kumimoji="1" lang="zh-CN" altLang="en-US" sz="1400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endParaRPr>
            </a:p>
            <a:p>
              <a:pPr algn="just">
                <a:lnSpc>
                  <a:spcPct val="120000"/>
                </a:lnSpc>
              </a:pPr>
              <a:r>
                <a:rPr kumimoji="1" lang="zh-CN" altLang="en-US" sz="1400" dirty="0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</a:rPr>
                <a:t>覆盖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</a:rPr>
                <a:t>3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</a:rPr>
                <a:t>亿城市人口</a:t>
              </a:r>
              <a:endParaRPr kumimoji="1" lang="zh-CN" altLang="en-US" sz="1400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919849" y="3816204"/>
              <a:ext cx="2198862" cy="607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kumimoji="1" lang="zh-CN" altLang="en-US" sz="1400" dirty="0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</a:rPr>
                <a:t>资金监管服务</a:t>
              </a:r>
              <a:endParaRPr kumimoji="1" lang="zh-CN" altLang="en-US" sz="1400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endParaRPr>
            </a:p>
            <a:p>
              <a:pPr algn="just">
                <a:lnSpc>
                  <a:spcPct val="120000"/>
                </a:lnSpc>
              </a:pPr>
              <a:r>
                <a:rPr kumimoji="1" lang="zh-CN" altLang="en-US" sz="1400" dirty="0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</a:rPr>
                <a:t>资金流转量</a:t>
              </a:r>
              <a:endParaRPr kumimoji="1" lang="zh-CN" altLang="en-US" sz="1400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290087" y="3806226"/>
              <a:ext cx="2198862" cy="607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kumimoji="1" lang="zh-CN" altLang="en-US" sz="1400" dirty="0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</a:rPr>
                <a:t>累计服务过</a:t>
              </a:r>
              <a:endParaRPr kumimoji="1" lang="zh-CN" altLang="en-US" sz="1400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endParaRPr>
            </a:p>
            <a:p>
              <a:pPr algn="just">
                <a:lnSpc>
                  <a:spcPct val="120000"/>
                </a:lnSpc>
              </a:pPr>
              <a:r>
                <a:rPr kumimoji="1" lang="zh-CN" altLang="en-US" sz="1400" dirty="0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</a:rPr>
                <a:t>的客户数量</a:t>
              </a:r>
              <a:endParaRPr kumimoji="1" lang="zh-CN" altLang="en-US" sz="1400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8664973" y="3806226"/>
              <a:ext cx="1963741" cy="607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kumimoji="1" lang="zh-CN" altLang="en-US" sz="1400" dirty="0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</a:rPr>
                <a:t>专业金融</a:t>
              </a:r>
              <a:endParaRPr kumimoji="1" lang="zh-CN" altLang="en-US" sz="1400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endParaRPr>
            </a:p>
            <a:p>
              <a:pPr algn="just">
                <a:lnSpc>
                  <a:spcPct val="120000"/>
                </a:lnSpc>
              </a:pPr>
              <a:r>
                <a:rPr kumimoji="1" lang="zh-CN" altLang="en-US" sz="1400" dirty="0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</a:rPr>
                <a:t>从业人员数量</a:t>
              </a:r>
              <a:endParaRPr kumimoji="1" lang="zh-CN" altLang="en-US" sz="1400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8191034" y="4676908"/>
              <a:ext cx="2535860" cy="2603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kumimoji="1"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</a:rPr>
                <a:t>* 数据截止至</a:t>
              </a:r>
              <a:r>
                <a:rPr kumimoji="1"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</a:rPr>
                <a:t>2</a:t>
              </a:r>
              <a:r>
                <a:rPr kumimoji="1" lang="en-US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</a:rPr>
                <a:t>018</a:t>
              </a:r>
              <a:r>
                <a:rPr kumimoji="1" lang="zh-CN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</a:rPr>
                <a:t>年底</a:t>
              </a:r>
              <a:endParaRPr kumimoji="1"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苹方-简" panose="020B0400000000000000" charset="-122"/>
                <a:ea typeface="苹方-简" panose="020B0400000000000000" charset="-122"/>
              </a:endParaRPr>
            </a:p>
          </p:txBody>
        </p:sp>
      </p:grp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填写"/>
          <p:cNvSpPr txBox="1">
            <a:spLocks noGrp="1"/>
          </p:cNvSpPr>
          <p:nvPr>
            <p:ph type="title"/>
          </p:nvPr>
        </p:nvSpPr>
        <p:spPr>
          <a:xfrm>
            <a:off x="1554458" y="2076950"/>
            <a:ext cx="3346813" cy="1325564"/>
          </a:xfrm>
          <a:prstGeom prst="rect">
            <a:avLst/>
          </a:prstGeom>
        </p:spPr>
        <p:txBody>
          <a:bodyPr anchor="ctr"/>
          <a:lstStyle/>
          <a:p>
            <a:r>
              <a:rPr>
                <a:latin typeface="苹方-简" panose="020B0400000000000000" charset="-122"/>
                <a:ea typeface="苹方-简" panose="020B0400000000000000" charset="-122"/>
              </a:rPr>
              <a:t>填写</a:t>
            </a:r>
            <a:endParaRPr>
              <a:latin typeface="苹方-简" panose="020B0400000000000000" charset="-122"/>
              <a:ea typeface="苹方-简" panose="020B0400000000000000" charset="-122"/>
            </a:endParaRPr>
          </a:p>
        </p:txBody>
      </p:sp>
      <p:pic>
        <p:nvPicPr>
          <p:cNvPr id="276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2118" y="1784928"/>
            <a:ext cx="3931494" cy="39314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77" name="图像" descr="图像"/>
          <p:cNvPicPr>
            <a:picLocks noChangeAspect="1"/>
          </p:cNvPicPr>
          <p:nvPr/>
        </p:nvPicPr>
        <p:blipFill>
          <a:blip r:embed="rId2"/>
          <a:srcRect t="20207" b="13172"/>
          <a:stretch>
            <a:fillRect/>
          </a:stretch>
        </p:blipFill>
        <p:spPr>
          <a:xfrm>
            <a:off x="5236464" y="1709571"/>
            <a:ext cx="4556515" cy="393165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78" name="个人公众号"/>
          <p:cNvSpPr txBox="1"/>
          <p:nvPr/>
        </p:nvSpPr>
        <p:spPr>
          <a:xfrm>
            <a:off x="2808294" y="1569123"/>
            <a:ext cx="1143000" cy="27686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个人公众号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279" name="个人微信"/>
          <p:cNvSpPr txBox="1"/>
          <p:nvPr/>
        </p:nvSpPr>
        <p:spPr>
          <a:xfrm>
            <a:off x="7165475" y="1569123"/>
            <a:ext cx="914400" cy="27686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个人微信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pic>
        <p:nvPicPr>
          <p:cNvPr id="280" name="贝壳金服logo-04.jpg" descr="贝壳金服logo-0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522" y="252258"/>
            <a:ext cx="2452321" cy="124697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81" name="个人邮箱：yzhu@live.com"/>
          <p:cNvSpPr txBox="1"/>
          <p:nvPr/>
        </p:nvSpPr>
        <p:spPr>
          <a:xfrm>
            <a:off x="2045308" y="5547730"/>
            <a:ext cx="2684145" cy="27686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个人邮箱：yzhu@live.com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282" name="谢谢"/>
          <p:cNvSpPr txBox="1"/>
          <p:nvPr/>
        </p:nvSpPr>
        <p:spPr>
          <a:xfrm>
            <a:off x="1133274" y="212962"/>
            <a:ext cx="10515601" cy="132556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defRPr sz="4400" b="1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谢谢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790" y="6000827"/>
            <a:ext cx="1570383" cy="57881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朱晔"/>
          <p:cNvSpPr txBox="1">
            <a:spLocks noGrp="1"/>
          </p:cNvSpPr>
          <p:nvPr>
            <p:ph type="title"/>
          </p:nvPr>
        </p:nvSpPr>
        <p:spPr>
          <a:xfrm>
            <a:off x="628976" y="89330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朱晔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102" name="15年教育、游戏、O2O、金融等互联网行业工作经验，EGO鲲鹏会会员…"/>
          <p:cNvSpPr txBox="1">
            <a:spLocks noGrp="1"/>
          </p:cNvSpPr>
          <p:nvPr>
            <p:ph type="body" idx="1"/>
          </p:nvPr>
        </p:nvSpPr>
        <p:spPr>
          <a:xfrm>
            <a:off x="629285" y="1426210"/>
            <a:ext cx="8227060" cy="4351655"/>
          </a:xfrm>
          <a:prstGeom prst="rect">
            <a:avLst/>
          </a:prstGeom>
        </p:spPr>
        <p:txBody>
          <a:bodyPr/>
          <a:lstStyle/>
          <a:p>
            <a:pPr marL="164465" indent="-164465" defTabSz="657860">
              <a:lnSpc>
                <a:spcPct val="120000"/>
              </a:lnSpc>
              <a:spcBef>
                <a:spcPts val="700"/>
              </a:spcBef>
              <a:defRPr sz="2015" b="1"/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15年教育、游戏、</a:t>
            </a:r>
            <a:r>
              <a:rPr lang="zh-CN" b="0">
                <a:latin typeface="苹方-简" panose="020B0400000000000000" charset="-122"/>
                <a:ea typeface="苹方-简" panose="020B0400000000000000" charset="-122"/>
              </a:rPr>
              <a:t>交易、</a:t>
            </a:r>
            <a:r>
              <a:rPr b="0">
                <a:latin typeface="苹方-简" panose="020B0400000000000000" charset="-122"/>
                <a:ea typeface="苹方-简" panose="020B0400000000000000" charset="-122"/>
              </a:rPr>
              <a:t>O2O、金融等互联网行业工作经验，EGO鲲鹏会会员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 marL="164465" indent="-164465" defTabSz="657860">
              <a:lnSpc>
                <a:spcPct val="120000"/>
              </a:lnSpc>
              <a:spcBef>
                <a:spcPts val="700"/>
              </a:spcBef>
              <a:defRPr sz="2015" b="1"/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熟悉Java、.NET、深度学习等技术，擅长高并发、微服务架构设计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 marL="164465" indent="-164465" defTabSz="657860">
              <a:lnSpc>
                <a:spcPct val="120000"/>
              </a:lnSpc>
              <a:spcBef>
                <a:spcPts val="700"/>
              </a:spcBef>
              <a:defRPr sz="2015" b="1"/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目前在贝壳金服负责基础架构部，之前工作过的公司有饿了么，空中网、丫米厨房、5173、英孚教育、育碧软件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 marL="164465" indent="-164465" defTabSz="657860">
              <a:lnSpc>
                <a:spcPct val="120000"/>
              </a:lnSpc>
              <a:spcBef>
                <a:spcPts val="700"/>
              </a:spcBef>
              <a:defRPr sz="2015" b="1"/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写过一本书《ASP.NET第一步》，翻译过若干本书《C#与.NET高级程序设计》《C#图解教程》《微软应用架构指南》等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 marL="164465" indent="-164465" defTabSz="657860">
              <a:lnSpc>
                <a:spcPct val="120000"/>
              </a:lnSpc>
              <a:spcBef>
                <a:spcPts val="700"/>
              </a:spcBef>
              <a:defRPr sz="2015" b="1"/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早年混迹于CSDN（LoveCherry，.NET版主）和博客园（lovecindywang，曾进入TOP10），也因此获得多年微软MVP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 marL="164465" indent="-164465" defTabSz="657860">
              <a:lnSpc>
                <a:spcPct val="120000"/>
              </a:lnSpc>
              <a:spcBef>
                <a:spcPts val="700"/>
              </a:spcBef>
              <a:defRPr sz="2015" b="1"/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个人微信公众号『随缘主人的园子』，掘金『powerzhuye』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pic>
        <p:nvPicPr>
          <p:cNvPr id="277" name="图像" descr="图像"/>
          <p:cNvPicPr>
            <a:picLocks noChangeAspect="1"/>
          </p:cNvPicPr>
          <p:nvPr/>
        </p:nvPicPr>
        <p:blipFill>
          <a:blip r:embed="rId1"/>
          <a:srcRect t="20207" b="13172"/>
          <a:stretch>
            <a:fillRect/>
          </a:stretch>
        </p:blipFill>
        <p:spPr>
          <a:xfrm>
            <a:off x="9023350" y="3303905"/>
            <a:ext cx="2867025" cy="247396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分享内容"/>
          <p:cNvSpPr txBox="1">
            <a:spLocks noGrp="1"/>
          </p:cNvSpPr>
          <p:nvPr>
            <p:ph type="title"/>
          </p:nvPr>
        </p:nvSpPr>
        <p:spPr>
          <a:xfrm>
            <a:off x="405177" y="1958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分享内容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grpSp>
        <p:nvGrpSpPr>
          <p:cNvPr id="107" name="1、微服务API网关 10mins"/>
          <p:cNvGrpSpPr/>
          <p:nvPr/>
        </p:nvGrpSpPr>
        <p:grpSpPr>
          <a:xfrm>
            <a:off x="772411" y="1472001"/>
            <a:ext cx="4638366" cy="771863"/>
            <a:chOff x="0" y="0"/>
            <a:chExt cx="4638365" cy="771861"/>
          </a:xfrm>
        </p:grpSpPr>
        <p:sp>
          <p:nvSpPr>
            <p:cNvPr id="106" name="1、微服务API网关 10mins"/>
            <p:cNvSpPr/>
            <p:nvPr/>
          </p:nvSpPr>
          <p:spPr>
            <a:xfrm>
              <a:off x="57150" y="57150"/>
              <a:ext cx="4524066" cy="657562"/>
            </a:xfrm>
            <a:prstGeom prst="rect">
              <a:avLst/>
            </a:prstGeom>
            <a:solidFill>
              <a:srgbClr val="6461E6"/>
            </a:solidFill>
            <a:ln>
              <a:noFill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>
                <a:defRPr sz="2800" b="1">
                  <a:solidFill>
                    <a:srgbClr val="FFFFFF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lvl1pPr>
            </a:lstStyle>
            <a:p>
              <a:r>
                <a:rPr b="0">
                  <a:latin typeface="苹方-简" panose="020B0400000000000000" charset="-122"/>
                  <a:ea typeface="苹方-简" panose="020B0400000000000000" charset="-122"/>
                </a:rPr>
                <a:t> 1、微服务API网关 10mins</a:t>
              </a:r>
              <a:endParaRPr b="0">
                <a:latin typeface="苹方-简" panose="020B0400000000000000" charset="-122"/>
                <a:ea typeface="苹方-简" panose="020B0400000000000000" charset="-122"/>
              </a:endParaRPr>
            </a:p>
          </p:txBody>
        </p:sp>
        <p:pic>
          <p:nvPicPr>
            <p:cNvPr id="105" name="1、微服务API网关 10mins  1、微服务API网关 10mins" descr="1、微服务API网关 10mins  1、微服务API网关 10mins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0" y="0"/>
              <a:ext cx="4638366" cy="771862"/>
            </a:xfrm>
            <a:prstGeom prst="rect">
              <a:avLst/>
            </a:prstGeom>
            <a:effectLst/>
          </p:spPr>
        </p:pic>
      </p:grpSp>
      <p:grpSp>
        <p:nvGrpSpPr>
          <p:cNvPr id="110" name="2、微服务生产就绪 10mins"/>
          <p:cNvGrpSpPr/>
          <p:nvPr/>
        </p:nvGrpSpPr>
        <p:grpSpPr>
          <a:xfrm>
            <a:off x="772411" y="2205511"/>
            <a:ext cx="4638366" cy="771862"/>
            <a:chOff x="0" y="0"/>
            <a:chExt cx="4638365" cy="771861"/>
          </a:xfrm>
        </p:grpSpPr>
        <p:sp>
          <p:nvSpPr>
            <p:cNvPr id="109" name="2、微服务生产就绪 10mins"/>
            <p:cNvSpPr/>
            <p:nvPr/>
          </p:nvSpPr>
          <p:spPr>
            <a:xfrm>
              <a:off x="57150" y="57150"/>
              <a:ext cx="4524066" cy="657562"/>
            </a:xfrm>
            <a:prstGeom prst="rect">
              <a:avLst/>
            </a:prstGeom>
            <a:solidFill>
              <a:srgbClr val="3E83E1"/>
            </a:solidFill>
            <a:ln>
              <a:noFill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>
                <a:defRPr sz="2800" b="1">
                  <a:solidFill>
                    <a:srgbClr val="FFFFFF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lvl1pPr>
            </a:lstStyle>
            <a:p>
              <a:r>
                <a:rPr b="0">
                  <a:latin typeface="苹方-简" panose="020B0400000000000000" charset="-122"/>
                  <a:ea typeface="苹方-简" panose="020B0400000000000000" charset="-122"/>
                </a:rPr>
                <a:t>2、微服务生产就绪 10mins</a:t>
              </a:r>
              <a:endParaRPr b="0">
                <a:latin typeface="苹方-简" panose="020B0400000000000000" charset="-122"/>
                <a:ea typeface="苹方-简" panose="020B0400000000000000" charset="-122"/>
              </a:endParaRPr>
            </a:p>
          </p:txBody>
        </p:sp>
        <p:pic>
          <p:nvPicPr>
            <p:cNvPr id="108" name="2、微服务生产就绪 10mins 2、微服务生产就绪 10mins" descr="2、微服务生产就绪 10mins 2、微服务生产就绪 10mins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638366" cy="771862"/>
            </a:xfrm>
            <a:prstGeom prst="rect">
              <a:avLst/>
            </a:prstGeom>
            <a:effectLst/>
          </p:spPr>
        </p:pic>
      </p:grpSp>
      <p:grpSp>
        <p:nvGrpSpPr>
          <p:cNvPr id="113" name="4、微服务部署 5mins"/>
          <p:cNvGrpSpPr/>
          <p:nvPr/>
        </p:nvGrpSpPr>
        <p:grpSpPr>
          <a:xfrm>
            <a:off x="772411" y="3671439"/>
            <a:ext cx="4638366" cy="771863"/>
            <a:chOff x="0" y="0"/>
            <a:chExt cx="4638365" cy="771861"/>
          </a:xfrm>
        </p:grpSpPr>
        <p:sp>
          <p:nvSpPr>
            <p:cNvPr id="112" name="4、微服务部署 5mins"/>
            <p:cNvSpPr/>
            <p:nvPr/>
          </p:nvSpPr>
          <p:spPr>
            <a:xfrm>
              <a:off x="57150" y="57150"/>
              <a:ext cx="4524066" cy="657562"/>
            </a:xfrm>
            <a:prstGeom prst="rect">
              <a:avLst/>
            </a:prstGeom>
            <a:solidFill>
              <a:srgbClr val="D9521E"/>
            </a:solidFill>
            <a:ln>
              <a:noFill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>
                <a:defRPr sz="2800" b="1">
                  <a:solidFill>
                    <a:srgbClr val="FFFFFF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lvl1pPr>
            </a:lstStyle>
            <a:p>
              <a:r>
                <a:rPr b="0">
                  <a:latin typeface="苹方-简" panose="020B0400000000000000" charset="-122"/>
                  <a:ea typeface="苹方-简" panose="020B0400000000000000" charset="-122"/>
                </a:rPr>
                <a:t> 4、微服务部署 5mins</a:t>
              </a:r>
              <a:endParaRPr b="0">
                <a:latin typeface="苹方-简" panose="020B0400000000000000" charset="-122"/>
                <a:ea typeface="苹方-简" panose="020B0400000000000000" charset="-122"/>
              </a:endParaRPr>
            </a:p>
          </p:txBody>
        </p:sp>
        <p:pic>
          <p:nvPicPr>
            <p:cNvPr id="111" name="4、微服务部署 5mins  4、微服务部署 5mins" descr="4、微服务部署 5mins  4、微服务部署 5mins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4638366" cy="771862"/>
            </a:xfrm>
            <a:prstGeom prst="rect">
              <a:avLst/>
            </a:prstGeom>
            <a:effectLst/>
          </p:spPr>
        </p:pic>
      </p:grpSp>
      <p:grpSp>
        <p:nvGrpSpPr>
          <p:cNvPr id="116" name="3、微服务治理 5mins"/>
          <p:cNvGrpSpPr/>
          <p:nvPr/>
        </p:nvGrpSpPr>
        <p:grpSpPr>
          <a:xfrm>
            <a:off x="772411" y="2948643"/>
            <a:ext cx="4638366" cy="771863"/>
            <a:chOff x="0" y="0"/>
            <a:chExt cx="4638365" cy="771861"/>
          </a:xfrm>
        </p:grpSpPr>
        <p:sp>
          <p:nvSpPr>
            <p:cNvPr id="115" name="3、微服务治理 5mins"/>
            <p:cNvSpPr/>
            <p:nvPr/>
          </p:nvSpPr>
          <p:spPr>
            <a:xfrm>
              <a:off x="57150" y="57150"/>
              <a:ext cx="4524066" cy="657562"/>
            </a:xfrm>
            <a:prstGeom prst="rect">
              <a:avLst/>
            </a:prstGeom>
            <a:solidFill>
              <a:srgbClr val="E9C51D"/>
            </a:solidFill>
            <a:ln>
              <a:noFill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>
                <a:defRPr sz="2800" b="1">
                  <a:solidFill>
                    <a:srgbClr val="FFFFFF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lvl1pPr>
            </a:lstStyle>
            <a:p>
              <a:r>
                <a:rPr b="0">
                  <a:latin typeface="苹方-简" panose="020B0400000000000000" charset="-122"/>
                  <a:ea typeface="苹方-简" panose="020B0400000000000000" charset="-122"/>
                </a:rPr>
                <a:t> 3、微服务治理 5mins</a:t>
              </a:r>
              <a:endParaRPr b="0">
                <a:latin typeface="苹方-简" panose="020B0400000000000000" charset="-122"/>
                <a:ea typeface="苹方-简" panose="020B0400000000000000" charset="-122"/>
              </a:endParaRPr>
            </a:p>
          </p:txBody>
        </p:sp>
        <p:pic>
          <p:nvPicPr>
            <p:cNvPr id="114" name="3、微服务治理 5mins  3、微服务治理 5mins" descr="3、微服务治理 5mins  3、微服务治理 5mins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4638366" cy="771862"/>
            </a:xfrm>
            <a:prstGeom prst="rect">
              <a:avLst/>
            </a:prstGeom>
            <a:effectLst/>
          </p:spPr>
        </p:pic>
      </p:grpSp>
      <p:grpSp>
        <p:nvGrpSpPr>
          <p:cNvPr id="119" name="5、微服务安全 5mins"/>
          <p:cNvGrpSpPr/>
          <p:nvPr/>
        </p:nvGrpSpPr>
        <p:grpSpPr>
          <a:xfrm>
            <a:off x="772411" y="4414572"/>
            <a:ext cx="4638366" cy="771862"/>
            <a:chOff x="0" y="0"/>
            <a:chExt cx="4638365" cy="771861"/>
          </a:xfrm>
        </p:grpSpPr>
        <p:sp>
          <p:nvSpPr>
            <p:cNvPr id="118" name="5、微服务安全 5mins"/>
            <p:cNvSpPr/>
            <p:nvPr/>
          </p:nvSpPr>
          <p:spPr>
            <a:xfrm>
              <a:off x="57150" y="57150"/>
              <a:ext cx="4524066" cy="657562"/>
            </a:xfrm>
            <a:prstGeom prst="rect">
              <a:avLst/>
            </a:prstGeom>
            <a:solidFill>
              <a:srgbClr val="2E801B"/>
            </a:solidFill>
            <a:ln>
              <a:noFill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>
                <a:defRPr sz="2800" b="1">
                  <a:solidFill>
                    <a:srgbClr val="FFFFFF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lvl1pPr>
            </a:lstStyle>
            <a:p>
              <a:r>
                <a:rPr b="0">
                  <a:latin typeface="苹方-简" panose="020B0400000000000000" charset="-122"/>
                  <a:ea typeface="苹方-简" panose="020B0400000000000000" charset="-122"/>
                </a:rPr>
                <a:t> 5、微服务安全 5mins</a:t>
              </a:r>
              <a:endParaRPr b="0">
                <a:latin typeface="苹方-简" panose="020B0400000000000000" charset="-122"/>
                <a:ea typeface="苹方-简" panose="020B0400000000000000" charset="-122"/>
              </a:endParaRPr>
            </a:p>
          </p:txBody>
        </p:sp>
        <p:pic>
          <p:nvPicPr>
            <p:cNvPr id="117" name="5、微服务安全 5mins  5、微服务安全 5mins" descr="5、微服务安全 5mins  5、微服务安全 5mins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4638366" cy="771862"/>
            </a:xfrm>
            <a:prstGeom prst="rect">
              <a:avLst/>
            </a:prstGeom>
            <a:effectLst/>
          </p:spPr>
        </p:pic>
      </p:grpSp>
      <p:sp>
        <p:nvSpPr>
          <p:cNvPr id="120" name="不会过多聊微服务本身…"/>
          <p:cNvSpPr txBox="1">
            <a:spLocks noGrp="1"/>
          </p:cNvSpPr>
          <p:nvPr>
            <p:ph type="body" sz="quarter" idx="1"/>
          </p:nvPr>
        </p:nvSpPr>
        <p:spPr>
          <a:xfrm>
            <a:off x="7003532" y="4134368"/>
            <a:ext cx="4570538" cy="1090599"/>
          </a:xfrm>
          <a:prstGeom prst="rect">
            <a:avLst/>
          </a:prstGeom>
        </p:spPr>
        <p:txBody>
          <a:bodyPr/>
          <a:lstStyle/>
          <a:p>
            <a:pPr marL="118745" indent="-118745" defTabSz="474980">
              <a:spcBef>
                <a:spcPts val="500"/>
              </a:spcBef>
              <a:defRPr sz="1715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不会过多聊微服务本身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 marL="118745" indent="-118745" defTabSz="474980">
              <a:spcBef>
                <a:spcPts val="500"/>
              </a:spcBef>
              <a:defRPr sz="1715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时间有限更多涉及广度，细节线下交流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 marL="118745" indent="-118745" defTabSz="474980">
              <a:spcBef>
                <a:spcPts val="500"/>
              </a:spcBef>
              <a:defRPr sz="1715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方案仅供参考，不一定适合所有公司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grpSp>
        <p:nvGrpSpPr>
          <p:cNvPr id="123" name="6、小结 5mins"/>
          <p:cNvGrpSpPr/>
          <p:nvPr/>
        </p:nvGrpSpPr>
        <p:grpSpPr>
          <a:xfrm>
            <a:off x="772411" y="5137367"/>
            <a:ext cx="4638366" cy="771863"/>
            <a:chOff x="0" y="0"/>
            <a:chExt cx="4638365" cy="771861"/>
          </a:xfrm>
        </p:grpSpPr>
        <p:sp>
          <p:nvSpPr>
            <p:cNvPr id="122" name="6、小结 5mins"/>
            <p:cNvSpPr/>
            <p:nvPr/>
          </p:nvSpPr>
          <p:spPr>
            <a:xfrm>
              <a:off x="57150" y="57150"/>
              <a:ext cx="4524066" cy="657562"/>
            </a:xfrm>
            <a:prstGeom prst="rect">
              <a:avLst/>
            </a:prstGeom>
            <a:solidFill>
              <a:srgbClr val="5F6D80"/>
            </a:solidFill>
            <a:ln>
              <a:noFill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>
                <a:defRPr sz="2800" b="1">
                  <a:solidFill>
                    <a:srgbClr val="FFFFFF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lvl1pPr>
            </a:lstStyle>
            <a:p>
              <a:r>
                <a:rPr b="0">
                  <a:latin typeface="苹方-简" panose="020B0400000000000000" charset="-122"/>
                  <a:ea typeface="苹方-简" panose="020B0400000000000000" charset="-122"/>
                </a:rPr>
                <a:t>6、小结 5mins</a:t>
              </a:r>
              <a:endParaRPr b="0">
                <a:latin typeface="苹方-简" panose="020B0400000000000000" charset="-122"/>
                <a:ea typeface="苹方-简" panose="020B0400000000000000" charset="-122"/>
              </a:endParaRPr>
            </a:p>
          </p:txBody>
        </p:sp>
        <p:pic>
          <p:nvPicPr>
            <p:cNvPr id="121" name="6、小结 5mins 6、小结 5mins" descr="6、小结 5mins 6、小结 5mins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4638366" cy="77186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传统网关 vs 微服务API网关"/>
          <p:cNvSpPr txBox="1">
            <a:spLocks noGrp="1"/>
          </p:cNvSpPr>
          <p:nvPr>
            <p:ph type="title"/>
          </p:nvPr>
        </p:nvSpPr>
        <p:spPr>
          <a:xfrm>
            <a:off x="324652" y="89330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传统网关 vs 微服务API网关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126" name="微服务…"/>
          <p:cNvSpPr/>
          <p:nvPr/>
        </p:nvSpPr>
        <p:spPr>
          <a:xfrm>
            <a:off x="127000" y="1524000"/>
            <a:ext cx="663618" cy="3812398"/>
          </a:xfrm>
          <a:prstGeom prst="rect">
            <a:avLst/>
          </a:prstGeom>
          <a:solidFill>
            <a:srgbClr val="645FE7"/>
          </a:solidFill>
          <a:ln w="6350">
            <a:solidFill>
              <a:schemeClr val="accent5"/>
            </a:solidFill>
            <a:miter/>
          </a:ln>
        </p:spPr>
        <p:txBody>
          <a:bodyPr lIns="0" tIns="0" rIns="0" bIns="0"/>
          <a:lstStyle/>
          <a:p>
            <a:pPr algn="ctr">
              <a:defRPr sz="3000" b="1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 algn="ctr">
              <a:defRPr sz="3000" b="1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微服务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 algn="ctr">
              <a:defRPr sz="3000" b="1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网关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graphicFrame>
        <p:nvGraphicFramePr>
          <p:cNvPr id="127" name="表格"/>
          <p:cNvGraphicFramePr/>
          <p:nvPr/>
        </p:nvGraphicFramePr>
        <p:xfrm>
          <a:off x="1289944" y="1446734"/>
          <a:ext cx="10515600" cy="4448655"/>
        </p:xfrm>
        <a:graphic>
          <a:graphicData uri="http://schemas.openxmlformats.org/drawingml/2006/table">
            <a:tbl>
              <a:tblPr firstRow="1" firstCol="1">
                <a:tableStyleId>{D51ADE6A-740E-44AE-83CC-AE7238B6C88D}</a:tableStyleId>
              </a:tblPr>
              <a:tblGrid>
                <a:gridCol w="3304344"/>
                <a:gridCol w="3304344"/>
                <a:gridCol w="3906912"/>
              </a:tblGrid>
              <a:tr h="494295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0">
                          <a:solidFill>
                            <a:srgbClr val="FFFFFF"/>
                          </a:solidFill>
                          <a:latin typeface="苹方-简" panose="020B0400000000000000" charset="-122"/>
                          <a:ea typeface="苹方-简" panose="020B0400000000000000" charset="-122"/>
                        </a:rPr>
                        <a:t>对比</a:t>
                      </a:r>
                      <a:endParaRPr b="0">
                        <a:solidFill>
                          <a:srgbClr val="FFFFFF"/>
                        </a:solidFill>
                        <a:latin typeface="苹方-简" panose="020B0400000000000000" charset="-122"/>
                        <a:ea typeface="苹方-简" panose="020B0400000000000000" charset="-122"/>
                      </a:endParaRP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T w="12700">
                      <a:solidFill>
                        <a:srgbClr val="FFFFFF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0">
                          <a:solidFill>
                            <a:srgbClr val="FFFFFF"/>
                          </a:solidFill>
                          <a:latin typeface="苹方-简" panose="020B0400000000000000" charset="-122"/>
                          <a:ea typeface="苹方-简" panose="020B0400000000000000" charset="-122"/>
                        </a:rPr>
                        <a:t>传统网关</a:t>
                      </a:r>
                      <a:endParaRPr b="0">
                        <a:solidFill>
                          <a:srgbClr val="FFFFFF"/>
                        </a:solidFill>
                        <a:latin typeface="苹方-简" panose="020B0400000000000000" charset="-122"/>
                        <a:ea typeface="苹方-简" panose="020B0400000000000000" charset="-122"/>
                      </a:endParaRPr>
                    </a:p>
                  </a:txBody>
                  <a:tcPr marL="0" marR="0" marT="0" marB="0" anchor="ctr" horzOverflow="overflow">
                    <a:lnT w="12700">
                      <a:solidFill>
                        <a:srgbClr val="FFFFFF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0">
                          <a:solidFill>
                            <a:srgbClr val="FFFFFF"/>
                          </a:solidFill>
                          <a:latin typeface="苹方-简" panose="020B0400000000000000" charset="-122"/>
                          <a:ea typeface="苹方-简" panose="020B0400000000000000" charset="-122"/>
                        </a:rPr>
                        <a:t>微服务网关</a:t>
                      </a:r>
                      <a:endParaRPr b="0">
                        <a:solidFill>
                          <a:srgbClr val="FFFFFF"/>
                        </a:solidFill>
                        <a:latin typeface="苹方-简" panose="020B0400000000000000" charset="-122"/>
                        <a:ea typeface="苹方-简" panose="020B0400000000000000" charset="-122"/>
                      </a:endParaRPr>
                    </a:p>
                  </a:txBody>
                  <a:tcPr marL="0" marR="0" marT="0" marB="0" anchor="ctr" horzOverflow="overflow"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</a:tcPr>
                </a:tc>
              </a:tr>
              <a:tr h="494295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0">
                          <a:solidFill>
                            <a:srgbClr val="FFFFFF"/>
                          </a:solidFill>
                          <a:latin typeface="苹方-简" panose="020B0400000000000000" charset="-122"/>
                          <a:ea typeface="苹方-简" panose="020B0400000000000000" charset="-122"/>
                        </a:rPr>
                        <a:t>开发友好性</a:t>
                      </a:r>
                      <a:endParaRPr b="0">
                        <a:solidFill>
                          <a:srgbClr val="FFFFFF"/>
                        </a:solidFill>
                        <a:latin typeface="苹方-简" panose="020B0400000000000000" charset="-122"/>
                        <a:ea typeface="苹方-简" panose="020B0400000000000000" charset="-122"/>
                      </a:endParaRP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0">
                          <a:latin typeface="苹方-简" panose="020B0400000000000000" charset="-122"/>
                          <a:ea typeface="苹方-简" panose="020B0400000000000000" charset="-122"/>
                        </a:rPr>
                        <a:t>运维友好</a:t>
                      </a:r>
                      <a:endParaRPr b="0">
                        <a:latin typeface="苹方-简" panose="020B0400000000000000" charset="-122"/>
                        <a:ea typeface="苹方-简" panose="020B0400000000000000" charset="-122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0">
                          <a:latin typeface="苹方-简" panose="020B0400000000000000" charset="-122"/>
                          <a:ea typeface="苹方-简" panose="020B0400000000000000" charset="-122"/>
                        </a:rPr>
                        <a:t>二次开发友好</a:t>
                      </a:r>
                      <a:endParaRPr b="0">
                        <a:latin typeface="苹方-简" panose="020B0400000000000000" charset="-122"/>
                        <a:ea typeface="苹方-简" panose="020B0400000000000000" charset="-122"/>
                      </a:endParaRPr>
                    </a:p>
                  </a:txBody>
                  <a:tcPr marL="0" marR="0" marT="0" marB="0" anchor="ctr" horzOverflow="overflow">
                    <a:lnR w="12700">
                      <a:solidFill>
                        <a:srgbClr val="FFFFFF"/>
                      </a:solidFill>
                      <a:miter lim="400000"/>
                    </a:lnR>
                  </a:tcPr>
                </a:tc>
              </a:tr>
              <a:tr h="494295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0">
                          <a:solidFill>
                            <a:srgbClr val="FFFFFF"/>
                          </a:solidFill>
                          <a:latin typeface="苹方-简" panose="020B0400000000000000" charset="-122"/>
                          <a:ea typeface="苹方-简" panose="020B0400000000000000" charset="-122"/>
                        </a:rPr>
                        <a:t>性能</a:t>
                      </a:r>
                      <a:endParaRPr b="0">
                        <a:solidFill>
                          <a:srgbClr val="FFFFFF"/>
                        </a:solidFill>
                        <a:latin typeface="苹方-简" panose="020B0400000000000000" charset="-122"/>
                        <a:ea typeface="苹方-简" panose="020B0400000000000000" charset="-122"/>
                      </a:endParaRP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0">
                          <a:latin typeface="苹方-简" panose="020B0400000000000000" charset="-122"/>
                          <a:ea typeface="苹方-简" panose="020B0400000000000000" charset="-122"/>
                        </a:rPr>
                        <a:t>很好</a:t>
                      </a:r>
                      <a:endParaRPr b="0">
                        <a:latin typeface="苹方-简" panose="020B0400000000000000" charset="-122"/>
                        <a:ea typeface="苹方-简" panose="020B0400000000000000" charset="-122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0">
                          <a:latin typeface="苹方-简" panose="020B0400000000000000" charset="-122"/>
                          <a:ea typeface="苹方-简" panose="020B0400000000000000" charset="-122"/>
                        </a:rPr>
                        <a:t>好，但是够用</a:t>
                      </a:r>
                      <a:endParaRPr b="0">
                        <a:latin typeface="苹方-简" panose="020B0400000000000000" charset="-122"/>
                        <a:ea typeface="苹方-简" panose="020B0400000000000000" charset="-122"/>
                      </a:endParaRPr>
                    </a:p>
                  </a:txBody>
                  <a:tcPr marL="0" marR="0" marT="0" marB="0" anchor="ctr" horzOverflow="overflow">
                    <a:lnR w="12700">
                      <a:solidFill>
                        <a:srgbClr val="FFFFFF"/>
                      </a:solidFill>
                      <a:miter lim="400000"/>
                    </a:lnR>
                  </a:tcPr>
                </a:tc>
              </a:tr>
              <a:tr h="494295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0">
                          <a:solidFill>
                            <a:srgbClr val="FFFFFF"/>
                          </a:solidFill>
                          <a:latin typeface="苹方-简" panose="020B0400000000000000" charset="-122"/>
                          <a:ea typeface="苹方-简" panose="020B0400000000000000" charset="-122"/>
                        </a:rPr>
                        <a:t>微服务发现</a:t>
                      </a:r>
                      <a:endParaRPr b="0">
                        <a:solidFill>
                          <a:srgbClr val="FFFFFF"/>
                        </a:solidFill>
                        <a:latin typeface="苹方-简" panose="020B0400000000000000" charset="-122"/>
                        <a:ea typeface="苹方-简" panose="020B0400000000000000" charset="-122"/>
                      </a:endParaRP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0">
                          <a:solidFill>
                            <a:srgbClr val="FF2600"/>
                          </a:solidFill>
                          <a:latin typeface="苹方-简" panose="020B0400000000000000" charset="-122"/>
                          <a:ea typeface="苹方-简" panose="020B0400000000000000" charset="-122"/>
                        </a:rPr>
                        <a:t>难以实现</a:t>
                      </a:r>
                      <a:endParaRPr b="0">
                        <a:solidFill>
                          <a:srgbClr val="FF2600"/>
                        </a:solidFill>
                        <a:latin typeface="苹方-简" panose="020B0400000000000000" charset="-122"/>
                        <a:ea typeface="苹方-简" panose="020B0400000000000000" charset="-122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0">
                          <a:solidFill>
                            <a:srgbClr val="FF2600"/>
                          </a:solidFill>
                          <a:latin typeface="苹方-简" panose="020B0400000000000000" charset="-122"/>
                          <a:ea typeface="苹方-简" panose="020B0400000000000000" charset="-122"/>
                        </a:rPr>
                        <a:t>可以根据需要实现</a:t>
                      </a:r>
                      <a:endParaRPr b="0">
                        <a:solidFill>
                          <a:srgbClr val="FF2600"/>
                        </a:solidFill>
                        <a:latin typeface="苹方-简" panose="020B0400000000000000" charset="-122"/>
                        <a:ea typeface="苹方-简" panose="020B0400000000000000" charset="-122"/>
                      </a:endParaRPr>
                    </a:p>
                  </a:txBody>
                  <a:tcPr marL="0" marR="0" marT="0" marB="0" anchor="ctr" horzOverflow="overflow">
                    <a:lnR w="12700">
                      <a:solidFill>
                        <a:srgbClr val="FFFFFF"/>
                      </a:solidFill>
                      <a:miter lim="400000"/>
                    </a:lnR>
                  </a:tcPr>
                </a:tc>
              </a:tr>
              <a:tr h="494295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0">
                          <a:solidFill>
                            <a:srgbClr val="FFFFFF"/>
                          </a:solidFill>
                          <a:latin typeface="苹方-简" panose="020B0400000000000000" charset="-122"/>
                          <a:ea typeface="苹方-简" panose="020B0400000000000000" charset="-122"/>
                        </a:rPr>
                        <a:t>全链路监控</a:t>
                      </a:r>
                      <a:endParaRPr b="0">
                        <a:solidFill>
                          <a:srgbClr val="FFFFFF"/>
                        </a:solidFill>
                        <a:latin typeface="苹方-简" panose="020B0400000000000000" charset="-122"/>
                        <a:ea typeface="苹方-简" panose="020B0400000000000000" charset="-122"/>
                      </a:endParaRP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0">
                          <a:solidFill>
                            <a:srgbClr val="FF2600"/>
                          </a:solidFill>
                          <a:latin typeface="苹方-简" panose="020B0400000000000000" charset="-122"/>
                          <a:ea typeface="苹方-简" panose="020B0400000000000000" charset="-122"/>
                        </a:rPr>
                        <a:t>没有</a:t>
                      </a:r>
                      <a:endParaRPr b="0">
                        <a:solidFill>
                          <a:srgbClr val="FF2600"/>
                        </a:solidFill>
                        <a:latin typeface="苹方-简" panose="020B0400000000000000" charset="-122"/>
                        <a:ea typeface="苹方-简" panose="020B0400000000000000" charset="-122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0">
                          <a:solidFill>
                            <a:srgbClr val="FF2600"/>
                          </a:solidFill>
                          <a:latin typeface="苹方-简" panose="020B0400000000000000" charset="-122"/>
                          <a:ea typeface="苹方-简" panose="020B0400000000000000" charset="-122"/>
                        </a:rPr>
                        <a:t>可以和现有体系打通</a:t>
                      </a:r>
                      <a:endParaRPr b="0">
                        <a:solidFill>
                          <a:srgbClr val="FF2600"/>
                        </a:solidFill>
                        <a:latin typeface="苹方-简" panose="020B0400000000000000" charset="-122"/>
                        <a:ea typeface="苹方-简" panose="020B0400000000000000" charset="-122"/>
                      </a:endParaRPr>
                    </a:p>
                  </a:txBody>
                  <a:tcPr marL="0" marR="0" marT="0" marB="0" anchor="ctr" horzOverflow="overflow">
                    <a:lnR w="12700">
                      <a:solidFill>
                        <a:srgbClr val="FFFFFF"/>
                      </a:solidFill>
                      <a:miter lim="400000"/>
                    </a:lnR>
                  </a:tcPr>
                </a:tc>
              </a:tr>
              <a:tr h="494295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0">
                          <a:solidFill>
                            <a:srgbClr val="FFFFFF"/>
                          </a:solidFill>
                          <a:latin typeface="苹方-简" panose="020B0400000000000000" charset="-122"/>
                          <a:ea typeface="苹方-简" panose="020B0400000000000000" charset="-122"/>
                        </a:rPr>
                        <a:t>数据安全</a:t>
                      </a:r>
                      <a:endParaRPr b="0">
                        <a:solidFill>
                          <a:srgbClr val="FFFFFF"/>
                        </a:solidFill>
                        <a:latin typeface="苹方-简" panose="020B0400000000000000" charset="-122"/>
                        <a:ea typeface="苹方-简" panose="020B0400000000000000" charset="-122"/>
                      </a:endParaRP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0">
                          <a:solidFill>
                            <a:srgbClr val="FF2600"/>
                          </a:solidFill>
                          <a:latin typeface="苹方-简" panose="020B0400000000000000" charset="-122"/>
                          <a:ea typeface="苹方-简" panose="020B0400000000000000" charset="-122"/>
                        </a:rPr>
                        <a:t>难以实现自定义的策略</a:t>
                      </a:r>
                      <a:endParaRPr b="0">
                        <a:solidFill>
                          <a:srgbClr val="FF2600"/>
                        </a:solidFill>
                        <a:latin typeface="苹方-简" panose="020B0400000000000000" charset="-122"/>
                        <a:ea typeface="苹方-简" panose="020B0400000000000000" charset="-122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0">
                          <a:solidFill>
                            <a:srgbClr val="FF2600"/>
                          </a:solidFill>
                          <a:latin typeface="苹方-简" panose="020B0400000000000000" charset="-122"/>
                          <a:ea typeface="苹方-简" panose="020B0400000000000000" charset="-122"/>
                        </a:rPr>
                        <a:t>可以实现自己的加解密和签名逻辑</a:t>
                      </a:r>
                      <a:endParaRPr b="0">
                        <a:solidFill>
                          <a:srgbClr val="FF2600"/>
                        </a:solidFill>
                        <a:latin typeface="苹方-简" panose="020B0400000000000000" charset="-122"/>
                        <a:ea typeface="苹方-简" panose="020B0400000000000000" charset="-122"/>
                      </a:endParaRPr>
                    </a:p>
                  </a:txBody>
                  <a:tcPr marL="0" marR="0" marT="0" marB="0" anchor="ctr" horzOverflow="overflow">
                    <a:lnR w="12700">
                      <a:solidFill>
                        <a:srgbClr val="FFFFFF"/>
                      </a:solidFill>
                      <a:miter lim="400000"/>
                    </a:lnR>
                  </a:tcPr>
                </a:tc>
              </a:tr>
              <a:tr h="494295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0">
                          <a:solidFill>
                            <a:srgbClr val="FFFFFF"/>
                          </a:solidFill>
                          <a:latin typeface="苹方-简" panose="020B0400000000000000" charset="-122"/>
                          <a:ea typeface="苹方-简" panose="020B0400000000000000" charset="-122"/>
                        </a:rPr>
                        <a:t>用户鉴权</a:t>
                      </a:r>
                      <a:endParaRPr b="0">
                        <a:solidFill>
                          <a:srgbClr val="FFFFFF"/>
                        </a:solidFill>
                        <a:latin typeface="苹方-简" panose="020B0400000000000000" charset="-122"/>
                        <a:ea typeface="苹方-简" panose="020B0400000000000000" charset="-122"/>
                      </a:endParaRP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0">
                          <a:solidFill>
                            <a:srgbClr val="FF2600"/>
                          </a:solidFill>
                          <a:latin typeface="苹方-简" panose="020B0400000000000000" charset="-122"/>
                          <a:ea typeface="苹方-简" panose="020B0400000000000000" charset="-122"/>
                        </a:rPr>
                        <a:t>难以实现自定义的策略</a:t>
                      </a:r>
                      <a:endParaRPr b="0">
                        <a:solidFill>
                          <a:srgbClr val="FF2600"/>
                        </a:solidFill>
                        <a:latin typeface="苹方-简" panose="020B0400000000000000" charset="-122"/>
                        <a:ea typeface="苹方-简" panose="020B0400000000000000" charset="-122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0">
                          <a:solidFill>
                            <a:srgbClr val="FF2600"/>
                          </a:solidFill>
                          <a:latin typeface="苹方-简" panose="020B0400000000000000" charset="-122"/>
                          <a:ea typeface="苹方-简" panose="020B0400000000000000" charset="-122"/>
                        </a:rPr>
                        <a:t>可以根据需要实现</a:t>
                      </a:r>
                      <a:endParaRPr b="0">
                        <a:solidFill>
                          <a:srgbClr val="FF2600"/>
                        </a:solidFill>
                        <a:latin typeface="苹方-简" panose="020B0400000000000000" charset="-122"/>
                        <a:ea typeface="苹方-简" panose="020B0400000000000000" charset="-122"/>
                      </a:endParaRPr>
                    </a:p>
                  </a:txBody>
                  <a:tcPr marL="0" marR="0" marT="0" marB="0" anchor="ctr" horzOverflow="overflow">
                    <a:lnR w="12700">
                      <a:solidFill>
                        <a:srgbClr val="FFFFFF"/>
                      </a:solidFill>
                      <a:miter lim="400000"/>
                    </a:lnR>
                  </a:tcPr>
                </a:tc>
              </a:tr>
              <a:tr h="494295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0">
                          <a:solidFill>
                            <a:srgbClr val="FFFFFF"/>
                          </a:solidFill>
                          <a:latin typeface="苹方-简" panose="020B0400000000000000" charset="-122"/>
                          <a:ea typeface="苹方-简" panose="020B0400000000000000" charset="-122"/>
                        </a:rPr>
                        <a:t>后台配置</a:t>
                      </a:r>
                      <a:endParaRPr b="0">
                        <a:solidFill>
                          <a:srgbClr val="FFFFFF"/>
                        </a:solidFill>
                        <a:latin typeface="苹方-简" panose="020B0400000000000000" charset="-122"/>
                        <a:ea typeface="苹方-简" panose="020B0400000000000000" charset="-122"/>
                      </a:endParaRP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0">
                          <a:solidFill>
                            <a:srgbClr val="FF2600"/>
                          </a:solidFill>
                          <a:latin typeface="苹方-简" panose="020B0400000000000000" charset="-122"/>
                          <a:ea typeface="苹方-简" panose="020B0400000000000000" charset="-122"/>
                        </a:rPr>
                        <a:t>一般是配置文件配置</a:t>
                      </a:r>
                      <a:endParaRPr b="0">
                        <a:solidFill>
                          <a:srgbClr val="FF2600"/>
                        </a:solidFill>
                        <a:latin typeface="苹方-简" panose="020B0400000000000000" charset="-122"/>
                        <a:ea typeface="苹方-简" panose="020B0400000000000000" charset="-122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0">
                          <a:solidFill>
                            <a:srgbClr val="FF2600"/>
                          </a:solidFill>
                          <a:latin typeface="苹方-简" panose="020B0400000000000000" charset="-122"/>
                          <a:ea typeface="苹方-简" panose="020B0400000000000000" charset="-122"/>
                        </a:rPr>
                        <a:t>可以实现并且可以和流程整合</a:t>
                      </a:r>
                      <a:endParaRPr b="0">
                        <a:solidFill>
                          <a:srgbClr val="FF2600"/>
                        </a:solidFill>
                        <a:latin typeface="苹方-简" panose="020B0400000000000000" charset="-122"/>
                        <a:ea typeface="苹方-简" panose="020B0400000000000000" charset="-122"/>
                      </a:endParaRPr>
                    </a:p>
                  </a:txBody>
                  <a:tcPr marL="0" marR="0" marT="0" marB="0" anchor="ctr" horzOverflow="overflow">
                    <a:lnR w="12700">
                      <a:solidFill>
                        <a:srgbClr val="FFFFFF"/>
                      </a:solidFill>
                      <a:miter lim="400000"/>
                    </a:lnR>
                  </a:tcPr>
                </a:tc>
              </a:tr>
              <a:tr h="494295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0">
                          <a:solidFill>
                            <a:srgbClr val="FFFFFF"/>
                          </a:solidFill>
                          <a:latin typeface="苹方-简" panose="020B0400000000000000" charset="-122"/>
                          <a:ea typeface="苹方-简" panose="020B0400000000000000" charset="-122"/>
                        </a:rPr>
                        <a:t>……</a:t>
                      </a:r>
                      <a:endParaRPr b="0">
                        <a:solidFill>
                          <a:srgbClr val="FFFFFF"/>
                        </a:solidFill>
                        <a:latin typeface="苹方-简" panose="020B0400000000000000" charset="-122"/>
                        <a:ea typeface="苹方-简" panose="020B0400000000000000" charset="-122"/>
                      </a:endParaRP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0">
                          <a:solidFill>
                            <a:srgbClr val="FF2600"/>
                          </a:solidFill>
                          <a:latin typeface="苹方-简" panose="020B0400000000000000" charset="-122"/>
                          <a:ea typeface="苹方-简" panose="020B0400000000000000" charset="-122"/>
                        </a:rPr>
                        <a:t>……</a:t>
                      </a:r>
                      <a:endParaRPr b="0">
                        <a:solidFill>
                          <a:srgbClr val="FF2600"/>
                        </a:solidFill>
                        <a:latin typeface="苹方-简" panose="020B0400000000000000" charset="-122"/>
                        <a:ea typeface="苹方-简" panose="020B0400000000000000" charset="-122"/>
                      </a:endParaRPr>
                    </a:p>
                  </a:txBody>
                  <a:tcPr marL="0" marR="0" marT="0" marB="0" anchor="ctr" horzOverflow="overflow"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0">
                          <a:solidFill>
                            <a:srgbClr val="FF2600"/>
                          </a:solidFill>
                          <a:latin typeface="苹方-简" panose="020B0400000000000000" charset="-122"/>
                          <a:ea typeface="苹方-简" panose="020B0400000000000000" charset="-122"/>
                        </a:rPr>
                        <a:t>因为开发友好，一切皆有可能</a:t>
                      </a:r>
                      <a:endParaRPr b="0">
                        <a:solidFill>
                          <a:srgbClr val="FF2600"/>
                        </a:solidFill>
                        <a:latin typeface="苹方-简" panose="020B0400000000000000" charset="-122"/>
                        <a:ea typeface="苹方-简" panose="020B0400000000000000" charset="-122"/>
                      </a:endParaRPr>
                    </a:p>
                  </a:txBody>
                  <a:tcPr marL="0" marR="0" marT="0" marB="0" anchor="ctr" horzOverflow="overflow">
                    <a:lnR w="12700">
                      <a:solidFill>
                        <a:srgbClr val="FFFFFF"/>
                      </a:solidFill>
                      <a:miter lim="400000"/>
                    </a:lnR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微服务网关架构"/>
          <p:cNvSpPr txBox="1">
            <a:spLocks noGrp="1"/>
          </p:cNvSpPr>
          <p:nvPr>
            <p:ph type="title"/>
          </p:nvPr>
        </p:nvSpPr>
        <p:spPr>
          <a:xfrm>
            <a:off x="324652" y="89330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微服务网关架构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130" name="微服务…"/>
          <p:cNvSpPr/>
          <p:nvPr/>
        </p:nvSpPr>
        <p:spPr>
          <a:xfrm>
            <a:off x="127000" y="1524000"/>
            <a:ext cx="663618" cy="3812398"/>
          </a:xfrm>
          <a:prstGeom prst="rect">
            <a:avLst/>
          </a:prstGeom>
          <a:solidFill>
            <a:srgbClr val="645FE7"/>
          </a:solidFill>
          <a:ln w="6350">
            <a:solidFill>
              <a:schemeClr val="accent5"/>
            </a:solidFill>
            <a:miter/>
          </a:ln>
        </p:spPr>
        <p:txBody>
          <a:bodyPr lIns="0" tIns="0" rIns="0" bIns="0"/>
          <a:lstStyle/>
          <a:p>
            <a:pPr algn="ctr">
              <a:defRPr sz="3000" b="1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 algn="ctr">
              <a:defRPr sz="3000" b="1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微服务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 algn="ctr">
              <a:defRPr sz="3000" b="1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网关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131" name="SDK（客户端） + 网关（服务端）实现了微服务安全性方面一致、规范和透明的实现…"/>
          <p:cNvSpPr txBox="1">
            <a:spLocks noGrp="1"/>
          </p:cNvSpPr>
          <p:nvPr>
            <p:ph type="body" sz="quarter" idx="1"/>
          </p:nvPr>
        </p:nvSpPr>
        <p:spPr>
          <a:xfrm>
            <a:off x="8864758" y="1659874"/>
            <a:ext cx="3138295" cy="4159699"/>
          </a:xfrm>
          <a:prstGeom prst="rect">
            <a:avLst/>
          </a:prstGeom>
        </p:spPr>
        <p:txBody>
          <a:bodyPr/>
          <a:lstStyle/>
          <a:p>
            <a:pPr marL="219710" indent="-219710" defTabSz="877570">
              <a:spcBef>
                <a:spcPts val="900"/>
              </a:spcBef>
              <a:defRPr sz="211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SDK（客户端） + 网关（服务端）实现了微服务安全性方面一致、规范和透明的实现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 marL="219710" indent="-219710" defTabSz="877570">
              <a:spcBef>
                <a:spcPts val="900"/>
              </a:spcBef>
              <a:defRPr sz="211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对接统一监控体系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 marL="219710" indent="-219710" defTabSz="877570">
              <a:spcBef>
                <a:spcPts val="900"/>
              </a:spcBef>
              <a:defRPr sz="211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对接既有微服务注册中心进行服务发现（客户端智能负载均衡）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 marL="219710" indent="-219710" defTabSz="877570">
              <a:spcBef>
                <a:spcPts val="900"/>
              </a:spcBef>
              <a:defRPr sz="211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通过配置后台进行服务配置、审核、审计，配置分钟级生效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pic>
        <p:nvPicPr>
          <p:cNvPr id="132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0" y="1143000"/>
            <a:ext cx="7620000" cy="493944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管理台演示：API列表"/>
          <p:cNvSpPr txBox="1">
            <a:spLocks noGrp="1"/>
          </p:cNvSpPr>
          <p:nvPr>
            <p:ph type="title"/>
          </p:nvPr>
        </p:nvSpPr>
        <p:spPr>
          <a:xfrm>
            <a:off x="324652" y="89330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b="0">
                <a:latin typeface="苹方-简" panose="020B0400000000000000" charset="-122"/>
                <a:ea typeface="苹方-简" panose="020B0400000000000000" charset="-122"/>
              </a:rPr>
              <a:t>管理台演示：API列表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135" name="微服务…"/>
          <p:cNvSpPr/>
          <p:nvPr/>
        </p:nvSpPr>
        <p:spPr>
          <a:xfrm>
            <a:off x="127000" y="1524000"/>
            <a:ext cx="663618" cy="3812398"/>
          </a:xfrm>
          <a:prstGeom prst="rect">
            <a:avLst/>
          </a:prstGeom>
          <a:solidFill>
            <a:srgbClr val="645FE7"/>
          </a:solidFill>
          <a:ln w="6350">
            <a:solidFill>
              <a:schemeClr val="accent5"/>
            </a:solidFill>
            <a:miter/>
          </a:ln>
        </p:spPr>
        <p:txBody>
          <a:bodyPr lIns="0" tIns="0" rIns="0" bIns="0"/>
          <a:lstStyle/>
          <a:p>
            <a:pPr algn="ctr">
              <a:defRPr sz="3000" b="1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 algn="ctr">
              <a:defRPr sz="3000" b="1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微服务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 algn="ctr">
              <a:defRPr sz="3000" b="1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网关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  <p:pic>
        <p:nvPicPr>
          <p:cNvPr id="136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0" y="1270000"/>
            <a:ext cx="7620000" cy="476308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7" name="API是第一层级的配置…"/>
          <p:cNvSpPr txBox="1">
            <a:spLocks noGrp="1"/>
          </p:cNvSpPr>
          <p:nvPr>
            <p:ph type="body" sz="quarter" idx="1"/>
          </p:nvPr>
        </p:nvSpPr>
        <p:spPr>
          <a:xfrm>
            <a:off x="9096939" y="1574283"/>
            <a:ext cx="2972685" cy="4420151"/>
          </a:xfrm>
          <a:prstGeom prst="rect">
            <a:avLst/>
          </a:prstGeom>
        </p:spPr>
        <p:txBody>
          <a:bodyPr/>
          <a:lstStyle/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API是第一层级的配置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右侧操作区有查看当前配置、查看修改后的配置、修改、审核、导出等功能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 sz="2200" b="1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0">
                <a:latin typeface="苹方-简" panose="020B0400000000000000" charset="-122"/>
                <a:ea typeface="苹方-简" panose="020B0400000000000000" charset="-122"/>
              </a:rPr>
              <a:t>左侧菜单有服务配置、系统监控、权限管理、接入方管理等功能</a:t>
            </a:r>
            <a:endParaRPr b="0">
              <a:latin typeface="苹方-简" panose="020B0400000000000000" charset="-122"/>
              <a:ea typeface="苹方-简" panose="020B0400000000000000" charset="-122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5217</Words>
  <Application>WPS 文字</Application>
  <PresentationFormat>宽屏</PresentationFormat>
  <Paragraphs>576</Paragraphs>
  <Slides>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5" baseType="lpstr">
      <vt:lpstr>Arial</vt:lpstr>
      <vt:lpstr>方正书宋_GBK</vt:lpstr>
      <vt:lpstr>Wingdings</vt:lpstr>
      <vt:lpstr>Calibri</vt:lpstr>
      <vt:lpstr>Arial Rounded MT Bold</vt:lpstr>
      <vt:lpstr>Calibri Light</vt:lpstr>
      <vt:lpstr>Helvetica Neue</vt:lpstr>
      <vt:lpstr>Arial</vt:lpstr>
      <vt:lpstr>苹方-简</vt:lpstr>
      <vt:lpstr>微软雅黑</vt:lpstr>
      <vt:lpstr>Arial Unicode MS</vt:lpstr>
      <vt:lpstr>宋体</vt:lpstr>
      <vt:lpstr>汉仪书宋二KW</vt:lpstr>
      <vt:lpstr>Office 主题</vt:lpstr>
      <vt:lpstr>PowerPoint 演示文稿</vt:lpstr>
      <vt:lpstr>微服务架构实践</vt:lpstr>
      <vt:lpstr>贝壳金服</vt:lpstr>
      <vt:lpstr>贝壳金服</vt:lpstr>
      <vt:lpstr>朱晔</vt:lpstr>
      <vt:lpstr>分享内容</vt:lpstr>
      <vt:lpstr>传统网关 vs 微服务API网关</vt:lpstr>
      <vt:lpstr>微服务网关架构</vt:lpstr>
      <vt:lpstr>管理台演示：API列表</vt:lpstr>
      <vt:lpstr>管理台演示：SpringCloud服务路由</vt:lpstr>
      <vt:lpstr>管理台演示：用户鉴权</vt:lpstr>
      <vt:lpstr>管理台演示：签名插件</vt:lpstr>
      <vt:lpstr>管理台演示：各种插件</vt:lpstr>
      <vt:lpstr>微服务网关实现</vt:lpstr>
      <vt:lpstr>微服务生产就绪考量点</vt:lpstr>
      <vt:lpstr>统一监控体系架构</vt:lpstr>
      <vt:lpstr>脑图</vt:lpstr>
      <vt:lpstr>相关系统截图</vt:lpstr>
      <vt:lpstr>相关系统截图</vt:lpstr>
      <vt:lpstr>相关系统截图</vt:lpstr>
      <vt:lpstr>相关系统截图</vt:lpstr>
      <vt:lpstr>相关系统截图</vt:lpstr>
      <vt:lpstr>相关系统截图</vt:lpstr>
      <vt:lpstr>相关系统截图</vt:lpstr>
      <vt:lpstr>相关系统截图</vt:lpstr>
      <vt:lpstr>相关系统截图</vt:lpstr>
      <vt:lpstr>微服务治理架构</vt:lpstr>
      <vt:lpstr>相关系统截图</vt:lpstr>
      <vt:lpstr>微服务部署流程</vt:lpstr>
      <vt:lpstr>安全的四个方面</vt:lpstr>
      <vt:lpstr>敏感表溯源 &amp; Db Proxy边车</vt:lpstr>
      <vt:lpstr>相关系统截图</vt:lpstr>
      <vt:lpstr>相关系统截图</vt:lpstr>
      <vt:lpstr>相关系统截图</vt:lpstr>
      <vt:lpstr>相关系统截图</vt:lpstr>
      <vt:lpstr>相关系统截图</vt:lpstr>
      <vt:lpstr>相关系统截图</vt:lpstr>
      <vt:lpstr>Spring Cloud 和 K8S 结合的一些问题</vt:lpstr>
      <vt:lpstr>总结一下我们的技术栈</vt:lpstr>
      <vt:lpstr>填写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zhuye</cp:lastModifiedBy>
  <cp:revision>97</cp:revision>
  <dcterms:created xsi:type="dcterms:W3CDTF">2019-11-01T07:42:54Z</dcterms:created>
  <dcterms:modified xsi:type="dcterms:W3CDTF">2019-11-01T07:42:54Z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2052-1.6.0.2399</vt:lpwstr>
  </property>
</Properties>
</file>